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notesSlides/notesSlide2.xml" ContentType="application/vnd.openxmlformats-officedocument.presentationml.notesSlide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3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3.xml" ContentType="application/vnd.openxmlformats-officedocument.presentationml.notesSlide+xml"/>
  <Override PartName="/ppt/charts/chart4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5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4.xml" ContentType="application/vnd.openxmlformats-officedocument.presentationml.notesSlide+xml"/>
  <Override PartName="/ppt/charts/chart6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7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8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9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10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1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2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3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charts/chart14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charts/chart15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notesSlides/notesSlide5.xml" ContentType="application/vnd.openxmlformats-officedocument.presentationml.notesSlide+xml"/>
  <Override PartName="/ppt/charts/chart16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charts/chart17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charts/chart18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charts/chart19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charts/chart20.xml" ContentType="application/vnd.openxmlformats-officedocument.drawingml.chart+xml"/>
  <Override PartName="/ppt/charts/style19.xml" ContentType="application/vnd.ms-office.chartstyle+xml"/>
  <Override PartName="/ppt/charts/colors19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1" r:id="rId1"/>
  </p:sldMasterIdLst>
  <p:notesMasterIdLst>
    <p:notesMasterId r:id="rId36"/>
  </p:notesMasterIdLst>
  <p:handoutMasterIdLst>
    <p:handoutMasterId r:id="rId37"/>
  </p:handoutMasterIdLst>
  <p:sldIdLst>
    <p:sldId id="347" r:id="rId2"/>
    <p:sldId id="981" r:id="rId3"/>
    <p:sldId id="996" r:id="rId4"/>
    <p:sldId id="998" r:id="rId5"/>
    <p:sldId id="957" r:id="rId6"/>
    <p:sldId id="999" r:id="rId7"/>
    <p:sldId id="880" r:id="rId8"/>
    <p:sldId id="997" r:id="rId9"/>
    <p:sldId id="887" r:id="rId10"/>
    <p:sldId id="982" r:id="rId11"/>
    <p:sldId id="983" r:id="rId12"/>
    <p:sldId id="985" r:id="rId13"/>
    <p:sldId id="984" r:id="rId14"/>
    <p:sldId id="1003" r:id="rId15"/>
    <p:sldId id="1004" r:id="rId16"/>
    <p:sldId id="1005" r:id="rId17"/>
    <p:sldId id="990" r:id="rId18"/>
    <p:sldId id="945" r:id="rId19"/>
    <p:sldId id="944" r:id="rId20"/>
    <p:sldId id="966" r:id="rId21"/>
    <p:sldId id="1007" r:id="rId22"/>
    <p:sldId id="993" r:id="rId23"/>
    <p:sldId id="992" r:id="rId24"/>
    <p:sldId id="976" r:id="rId25"/>
    <p:sldId id="977" r:id="rId26"/>
    <p:sldId id="1009" r:id="rId27"/>
    <p:sldId id="971" r:id="rId28"/>
    <p:sldId id="1008" r:id="rId29"/>
    <p:sldId id="972" r:id="rId30"/>
    <p:sldId id="1006" r:id="rId31"/>
    <p:sldId id="994" r:id="rId32"/>
    <p:sldId id="973" r:id="rId33"/>
    <p:sldId id="1001" r:id="rId34"/>
    <p:sldId id="1000" r:id="rId35"/>
  </p:sldIdLst>
  <p:sldSz cx="12192000" cy="6858000"/>
  <p:notesSz cx="7010400" cy="92964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shlie Gossett" initials="AG" lastIdx="3" clrIdx="0">
    <p:extLst>
      <p:ext uri="{19B8F6BF-5375-455C-9EA6-DF929625EA0E}">
        <p15:presenceInfo xmlns:p15="http://schemas.microsoft.com/office/powerpoint/2012/main" userId="Ashlie Gossett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FF5050"/>
    <a:srgbClr val="FF3300"/>
    <a:srgbClr val="99FFCC"/>
    <a:srgbClr val="F34629"/>
    <a:srgbClr val="169216"/>
    <a:srgbClr val="DEECF8"/>
    <a:srgbClr val="FFF2CD"/>
    <a:srgbClr val="FEE9DA"/>
    <a:srgbClr val="C9E2B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AF606853-7671-496A-8E4F-DF71F8EC918B}" styleName="Dark Style 1 - Acc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734" autoAdjust="0"/>
    <p:restoredTop sz="94217" autoAdjust="0"/>
  </p:normalViewPr>
  <p:slideViewPr>
    <p:cSldViewPr snapToGrid="0">
      <p:cViewPr>
        <p:scale>
          <a:sx n="60" d="100"/>
          <a:sy n="60" d="100"/>
        </p:scale>
        <p:origin x="926" y="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handoutMaster" Target="handoutMasters/handout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commentAuthors" Target="commentAuthor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0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1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2.xlsx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3.xlsx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4.xlsx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5.xlsx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6.xlsx"/><Relationship Id="rId2" Type="http://schemas.microsoft.com/office/2011/relationships/chartColorStyle" Target="colors16.xml"/><Relationship Id="rId1" Type="http://schemas.microsoft.com/office/2011/relationships/chartStyle" Target="style16.xm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7.xlsx"/><Relationship Id="rId2" Type="http://schemas.microsoft.com/office/2011/relationships/chartColorStyle" Target="colors17.xml"/><Relationship Id="rId1" Type="http://schemas.microsoft.com/office/2011/relationships/chartStyle" Target="style17.xml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8.xlsx"/><Relationship Id="rId2" Type="http://schemas.microsoft.com/office/2011/relationships/chartColorStyle" Target="colors18.xml"/><Relationship Id="rId1" Type="http://schemas.microsoft.com/office/2011/relationships/chartStyle" Target="style18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9.xlsx"/><Relationship Id="rId2" Type="http://schemas.microsoft.com/office/2011/relationships/chartColorStyle" Target="colors19.xml"/><Relationship Id="rId1" Type="http://schemas.microsoft.com/office/2011/relationships/chartStyle" Target="style19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0287017504807572"/>
          <c:y val="3.6319599817471696E-2"/>
          <c:w val="0.75699269885958509"/>
          <c:h val="0.83027607911534229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chemeClr val="accent1"/>
            </a:solidFill>
            <a:effectLst>
              <a:glow>
                <a:schemeClr val="accent1">
                  <a:alpha val="40000"/>
                </a:schemeClr>
              </a:glow>
            </a:effectLst>
          </c:spPr>
          <c:invertIfNegative val="0"/>
          <c:dPt>
            <c:idx val="0"/>
            <c:invertIfNegative val="0"/>
            <c:bubble3D val="0"/>
            <c:spPr>
              <a:solidFill>
                <a:srgbClr val="FF0066"/>
              </a:solidFill>
              <a:effectLst>
                <a:glow>
                  <a:schemeClr val="accent1">
                    <a:alpha val="40000"/>
                  </a:schemeClr>
                </a:glow>
              </a:effectLst>
            </c:spPr>
            <c:extLst>
              <c:ext xmlns:c16="http://schemas.microsoft.com/office/drawing/2014/chart" uri="{C3380CC4-5D6E-409C-BE32-E72D297353CC}">
                <c16:uniqueId val="{00000008-53E0-49BD-9A10-16A3231E4F19}"/>
              </c:ext>
            </c:extLst>
          </c:dPt>
          <c:dPt>
            <c:idx val="1"/>
            <c:invertIfNegative val="0"/>
            <c:bubble3D val="0"/>
            <c:spPr>
              <a:solidFill>
                <a:srgbClr val="FF0066"/>
              </a:solidFill>
              <a:effectLst>
                <a:glow>
                  <a:schemeClr val="accent1">
                    <a:alpha val="40000"/>
                  </a:schemeClr>
                </a:glow>
              </a:effectLst>
            </c:spPr>
            <c:extLst>
              <c:ext xmlns:c16="http://schemas.microsoft.com/office/drawing/2014/chart" uri="{C3380CC4-5D6E-409C-BE32-E72D297353CC}">
                <c16:uniqueId val="{00000007-53E0-49BD-9A10-16A3231E4F19}"/>
              </c:ext>
            </c:extLst>
          </c:dPt>
          <c:dPt>
            <c:idx val="2"/>
            <c:invertIfNegative val="0"/>
            <c:bubble3D val="0"/>
            <c:spPr>
              <a:solidFill>
                <a:srgbClr val="FF0066"/>
              </a:solidFill>
              <a:effectLst>
                <a:glow>
                  <a:schemeClr val="accent1">
                    <a:alpha val="40000"/>
                  </a:schemeClr>
                </a:glow>
              </a:effectLst>
            </c:spPr>
            <c:extLst>
              <c:ext xmlns:c16="http://schemas.microsoft.com/office/drawing/2014/chart" uri="{C3380CC4-5D6E-409C-BE32-E72D297353CC}">
                <c16:uniqueId val="{00000001-325B-4A1D-8C7F-B4DF35EF5454}"/>
              </c:ext>
            </c:extLst>
          </c:dPt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325B-4A1D-8C7F-B4DF35EF5454}"/>
              </c:ext>
            </c:extLst>
          </c:dPt>
          <c:dPt>
            <c:idx val="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325B-4A1D-8C7F-B4DF35EF5454}"/>
              </c:ext>
            </c:extLst>
          </c:dPt>
          <c:dPt>
            <c:idx val="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4-325B-4A1D-8C7F-B4DF35EF5454}"/>
              </c:ext>
            </c:extLst>
          </c:dPt>
          <c:dPt>
            <c:idx val="6"/>
            <c:invertIfNegative val="0"/>
            <c:bubble3D val="0"/>
            <c:spPr>
              <a:solidFill>
                <a:schemeClr val="accent6">
                  <a:lumMod val="20000"/>
                  <a:lumOff val="80000"/>
                </a:schemeClr>
              </a:solidFill>
              <a:effectLst>
                <a:glow>
                  <a:schemeClr val="accent1">
                    <a:alpha val="40000"/>
                  </a:schemeClr>
                </a:glow>
              </a:effectLst>
            </c:spPr>
            <c:extLst>
              <c:ext xmlns:c16="http://schemas.microsoft.com/office/drawing/2014/chart" uri="{C3380CC4-5D6E-409C-BE32-E72D297353CC}">
                <c16:uniqueId val="{00000006-325B-4A1D-8C7F-B4DF35EF5454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endParaRPr lang="en-US" dirty="0"/>
                  </a:p>
                  <a:p>
                    <a:r>
                      <a:rPr lang="en-US" dirty="0"/>
                      <a:t>$2.7499</a:t>
                    </a:r>
                  </a:p>
                  <a:p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8-53E0-49BD-9A10-16A3231E4F19}"/>
                </c:ext>
              </c:extLst>
            </c:dLbl>
            <c:spPr>
              <a:noFill/>
              <a:ln>
                <a:noFill/>
              </a:ln>
              <a:effectLst>
                <a:softEdge rad="0"/>
              </a:effectLst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'Compare Millage'!$B$6:$B$16</c:f>
              <c:strCache>
                <c:ptCount val="11"/>
                <c:pt idx="0">
                  <c:v>Atlantic Beach</c:v>
                </c:pt>
                <c:pt idx="1">
                  <c:v>Neptune Beach</c:v>
                </c:pt>
                <c:pt idx="2">
                  <c:v>Jacksonville Beach</c:v>
                </c:pt>
                <c:pt idx="3">
                  <c:v>Ft. Walton Beach</c:v>
                </c:pt>
                <c:pt idx="4">
                  <c:v>New Smyrna Beach</c:v>
                </c:pt>
                <c:pt idx="5">
                  <c:v>Fernandina Beach</c:v>
                </c:pt>
                <c:pt idx="6">
                  <c:v>Statewide average</c:v>
                </c:pt>
                <c:pt idx="7">
                  <c:v>Lake Worth</c:v>
                </c:pt>
                <c:pt idx="8">
                  <c:v>Daytona Beach</c:v>
                </c:pt>
                <c:pt idx="9">
                  <c:v>Ft. Pierce</c:v>
                </c:pt>
                <c:pt idx="10">
                  <c:v>St. Augustine</c:v>
                </c:pt>
              </c:strCache>
            </c:strRef>
          </c:cat>
          <c:val>
            <c:numRef>
              <c:f>'Compare Millage'!$D$6:$D$16</c:f>
              <c:numCache>
                <c:formatCode>_("$"* #,##0.0000_);_("$"* \(#,##0.0000\);_("$"* "-"??_);_(@_)</c:formatCode>
                <c:ptCount val="11"/>
                <c:pt idx="0">
                  <c:v>2.8410000000000002</c:v>
                </c:pt>
                <c:pt idx="1">
                  <c:v>3.3656000000000001</c:v>
                </c:pt>
                <c:pt idx="2">
                  <c:v>3.9946999999999999</c:v>
                </c:pt>
                <c:pt idx="3">
                  <c:v>4.3281999999999998</c:v>
                </c:pt>
                <c:pt idx="4">
                  <c:v>4.6369999999999996</c:v>
                </c:pt>
                <c:pt idx="5">
                  <c:v>4.6848999999999998</c:v>
                </c:pt>
                <c:pt idx="6">
                  <c:v>4.8285999999999998</c:v>
                </c:pt>
                <c:pt idx="7">
                  <c:v>5.4945000000000004</c:v>
                </c:pt>
                <c:pt idx="8">
                  <c:v>5.93</c:v>
                </c:pt>
                <c:pt idx="9">
                  <c:v>6.9</c:v>
                </c:pt>
                <c:pt idx="10">
                  <c:v>7.5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325B-4A1D-8C7F-B4DF35EF545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211697664"/>
        <c:axId val="211699200"/>
      </c:barChart>
      <c:catAx>
        <c:axId val="211697664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crossAx val="211699200"/>
        <c:crosses val="autoZero"/>
        <c:auto val="1"/>
        <c:lblAlgn val="ctr"/>
        <c:lblOffset val="100"/>
        <c:noMultiLvlLbl val="0"/>
      </c:catAx>
      <c:valAx>
        <c:axId val="211699200"/>
        <c:scaling>
          <c:orientation val="minMax"/>
          <c:max val="8"/>
        </c:scaling>
        <c:delete val="0"/>
        <c:axPos val="b"/>
        <c:majorGridlines/>
        <c:numFmt formatCode="&quot;$&quot;#,##0.00" sourceLinked="0"/>
        <c:majorTickMark val="out"/>
        <c:minorTickMark val="none"/>
        <c:tickLblPos val="low"/>
        <c:crossAx val="211697664"/>
        <c:crosses val="autoZero"/>
        <c:crossBetween val="between"/>
        <c:majorUnit val="1"/>
      </c:valAx>
    </c:plotArea>
    <c:plotVisOnly val="1"/>
    <c:dispBlanksAs val="gap"/>
    <c:showDLblsOverMax val="0"/>
  </c:chart>
  <c:txPr>
    <a:bodyPr/>
    <a:lstStyle/>
    <a:p>
      <a:pPr>
        <a:defRPr sz="1600">
          <a:solidFill>
            <a:schemeClr val="bg1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60"/>
      <c:rotY val="22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dLbls>
          <c:dLblPos val="inEnd"/>
          <c:showLegendKey val="0"/>
          <c:showVal val="0"/>
          <c:showCatName val="1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5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2.7894997796680473E-2"/>
          <c:y val="5.9303923513743938E-2"/>
          <c:w val="0.83861462023011768"/>
          <c:h val="0.83194995814105344"/>
        </c:manualLayout>
      </c:layout>
      <c:pie3DChart>
        <c:varyColors val="1"/>
        <c:dLbls>
          <c:dLblPos val="inEnd"/>
          <c:showLegendKey val="0"/>
          <c:showVal val="0"/>
          <c:showCatName val="1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1.1874973966200734E-2"/>
          <c:y val="0.31145806102494383"/>
          <c:w val="0.96944440613925009"/>
          <c:h val="0.40083463790077628"/>
        </c:manualLayout>
      </c:layout>
      <c:pie3DChart>
        <c:varyColors val="1"/>
        <c:ser>
          <c:idx val="0"/>
          <c:order val="0"/>
          <c:tx>
            <c:strRef>
              <c:f>'data GENERAL FUND EXPEND'!$B$40</c:f>
              <c:strCache>
                <c:ptCount val="1"/>
                <c:pt idx="0">
                  <c:v>BUDGET</c:v>
                </c:pt>
              </c:strCache>
            </c:strRef>
          </c:tx>
          <c:explosion val="20"/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7834-4311-80CD-633F9EE2E497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7834-4311-80CD-633F9EE2E497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7834-4311-80CD-633F9EE2E497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7834-4311-80CD-633F9EE2E497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7834-4311-80CD-633F9EE2E497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B-7834-4311-80CD-633F9EE2E497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D-7834-4311-80CD-633F9EE2E497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F-7834-4311-80CD-633F9EE2E497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1-7834-4311-80CD-633F9EE2E497}"/>
              </c:ext>
            </c:extLst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3-7834-4311-80CD-633F9EE2E497}"/>
              </c:ext>
            </c:extLst>
          </c:dPt>
          <c:dPt>
            <c:idx val="10"/>
            <c:bubble3D val="0"/>
            <c:spPr>
              <a:solidFill>
                <a:schemeClr val="accent5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5-7834-4311-80CD-633F9EE2E497}"/>
              </c:ext>
            </c:extLst>
          </c:dPt>
          <c:dPt>
            <c:idx val="11"/>
            <c:bubble3D val="0"/>
            <c:spPr>
              <a:solidFill>
                <a:schemeClr val="accent6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7-7834-4311-80CD-633F9EE2E497}"/>
              </c:ext>
            </c:extLst>
          </c:dPt>
          <c:dLbls>
            <c:dLbl>
              <c:idx val="4"/>
              <c:layout>
                <c:manualLayout>
                  <c:x val="4.8035085860904159E-2"/>
                  <c:y val="-2.2849832450189046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7834-4311-80CD-633F9EE2E497}"/>
                </c:ext>
              </c:extLst>
            </c:dLbl>
            <c:dLbl>
              <c:idx val="5"/>
              <c:layout>
                <c:manualLayout>
                  <c:x val="3.0675882442945755E-2"/>
                  <c:y val="-2.4851351128278777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7834-4311-80CD-633F9EE2E497}"/>
                </c:ext>
              </c:extLst>
            </c:dLbl>
            <c:dLbl>
              <c:idx val="6"/>
              <c:layout>
                <c:manualLayout>
                  <c:x val="4.9214952391040699E-2"/>
                  <c:y val="-2.2997078195414251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7834-4311-80CD-633F9EE2E497}"/>
                </c:ext>
              </c:extLst>
            </c:dLbl>
            <c:dLbl>
              <c:idx val="7"/>
              <c:layout>
                <c:manualLayout>
                  <c:x val="0.15675095707601358"/>
                  <c:y val="2.4979948621976309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7834-4311-80CD-633F9EE2E497}"/>
                </c:ext>
              </c:extLst>
            </c:dLbl>
            <c:dLbl>
              <c:idx val="8"/>
              <c:layout>
                <c:manualLayout>
                  <c:x val="-6.2916473042300872E-2"/>
                  <c:y val="-1.0861503159622324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7834-4311-80CD-633F9EE2E497}"/>
                </c:ext>
              </c:extLst>
            </c:dLbl>
            <c:dLbl>
              <c:idx val="9"/>
              <c:layout>
                <c:manualLayout>
                  <c:x val="-8.5932596887155072E-2"/>
                  <c:y val="-3.8313403965956061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7834-4311-80CD-633F9EE2E497}"/>
                </c:ext>
              </c:extLst>
            </c:dLbl>
            <c:dLbl>
              <c:idx val="10"/>
              <c:layout>
                <c:manualLayout>
                  <c:x val="-0.11137193515404498"/>
                  <c:y val="-7.8804450651598676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7834-4311-80CD-633F9EE2E497}"/>
                </c:ext>
              </c:extLst>
            </c:dLbl>
            <c:spPr>
              <a:solidFill>
                <a:schemeClr val="bg1"/>
              </a:solidFill>
              <a:ln>
                <a:solidFill>
                  <a:schemeClr val="tx1"/>
                </a:solidFill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eparator> 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'data GENERAL FUND EXPEND'!$A$41:$A$52</c:f>
              <c:strCache>
                <c:ptCount val="12"/>
                <c:pt idx="0">
                  <c:v>City Manager</c:v>
                </c:pt>
                <c:pt idx="1">
                  <c:v>Mayor and Council</c:v>
                </c:pt>
                <c:pt idx="2">
                  <c:v>Legal</c:v>
                </c:pt>
                <c:pt idx="3">
                  <c:v>City Clerk</c:v>
                </c:pt>
                <c:pt idx="4">
                  <c:v>Finance</c:v>
                </c:pt>
                <c:pt idx="5">
                  <c:v>Non-Departmental</c:v>
                </c:pt>
                <c:pt idx="6">
                  <c:v>Community Development</c:v>
                </c:pt>
                <c:pt idx="7">
                  <c:v>Police Department</c:v>
                </c:pt>
                <c:pt idx="8">
                  <c:v>Animal Control</c:v>
                </c:pt>
                <c:pt idx="9">
                  <c:v>Public Works</c:v>
                </c:pt>
                <c:pt idx="10">
                  <c:v>Ocean Rescue</c:v>
                </c:pt>
                <c:pt idx="11">
                  <c:v>Parks and Sustainability</c:v>
                </c:pt>
              </c:strCache>
            </c:strRef>
          </c:cat>
          <c:val>
            <c:numRef>
              <c:f>'data GENERAL FUND EXPEND'!$B$41:$B$52</c:f>
              <c:numCache>
                <c:formatCode>_("$"* #,##0_);_("$"* \(#,##0\);_("$"* "-"??_);_(@_)</c:formatCode>
                <c:ptCount val="12"/>
                <c:pt idx="0">
                  <c:v>372386</c:v>
                </c:pt>
                <c:pt idx="1">
                  <c:v>47957</c:v>
                </c:pt>
                <c:pt idx="2">
                  <c:v>158700</c:v>
                </c:pt>
                <c:pt idx="3">
                  <c:v>324319</c:v>
                </c:pt>
                <c:pt idx="4">
                  <c:v>1008201</c:v>
                </c:pt>
                <c:pt idx="5">
                  <c:v>651001</c:v>
                </c:pt>
                <c:pt idx="6">
                  <c:v>628521</c:v>
                </c:pt>
                <c:pt idx="7">
                  <c:v>5075834</c:v>
                </c:pt>
                <c:pt idx="8">
                  <c:v>93991</c:v>
                </c:pt>
                <c:pt idx="9">
                  <c:v>1829304</c:v>
                </c:pt>
                <c:pt idx="10">
                  <c:v>290222</c:v>
                </c:pt>
                <c:pt idx="11">
                  <c:v>484951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8-7834-4311-80CD-633F9EE2E497}"/>
            </c:ext>
          </c:extLst>
        </c:ser>
        <c:ser>
          <c:idx val="1"/>
          <c:order val="1"/>
          <c:tx>
            <c:strRef>
              <c:f>'data GENERAL FUND EXPEND'!$C$40</c:f>
              <c:strCache>
                <c:ptCount val="1"/>
                <c:pt idx="0">
                  <c:v>Percent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A-7834-4311-80CD-633F9EE2E497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C-7834-4311-80CD-633F9EE2E497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E-7834-4311-80CD-633F9EE2E497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20-7834-4311-80CD-633F9EE2E497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22-7834-4311-80CD-633F9EE2E497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24-7834-4311-80CD-633F9EE2E497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26-7834-4311-80CD-633F9EE2E497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28-7834-4311-80CD-633F9EE2E497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2A-7834-4311-80CD-633F9EE2E497}"/>
              </c:ext>
            </c:extLst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2C-7834-4311-80CD-633F9EE2E497}"/>
              </c:ext>
            </c:extLst>
          </c:dPt>
          <c:dPt>
            <c:idx val="10"/>
            <c:bubble3D val="0"/>
            <c:spPr>
              <a:solidFill>
                <a:schemeClr val="accent5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2E-7834-4311-80CD-633F9EE2E497}"/>
              </c:ext>
            </c:extLst>
          </c:dPt>
          <c:dPt>
            <c:idx val="11"/>
            <c:bubble3D val="0"/>
            <c:spPr>
              <a:solidFill>
                <a:schemeClr val="accent6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30-7834-4311-80CD-633F9EE2E497}"/>
              </c:ext>
            </c:extLst>
          </c:dPt>
          <c:cat>
            <c:strRef>
              <c:f>'data GENERAL FUND EXPEND'!$A$41:$A$52</c:f>
              <c:strCache>
                <c:ptCount val="12"/>
                <c:pt idx="0">
                  <c:v>City Manager</c:v>
                </c:pt>
                <c:pt idx="1">
                  <c:v>Mayor and Council</c:v>
                </c:pt>
                <c:pt idx="2">
                  <c:v>Legal</c:v>
                </c:pt>
                <c:pt idx="3">
                  <c:v>City Clerk</c:v>
                </c:pt>
                <c:pt idx="4">
                  <c:v>Finance</c:v>
                </c:pt>
                <c:pt idx="5">
                  <c:v>Non-Departmental</c:v>
                </c:pt>
                <c:pt idx="6">
                  <c:v>Community Development</c:v>
                </c:pt>
                <c:pt idx="7">
                  <c:v>Police Department</c:v>
                </c:pt>
                <c:pt idx="8">
                  <c:v>Animal Control</c:v>
                </c:pt>
                <c:pt idx="9">
                  <c:v>Public Works</c:v>
                </c:pt>
                <c:pt idx="10">
                  <c:v>Ocean Rescue</c:v>
                </c:pt>
                <c:pt idx="11">
                  <c:v>Parks and Sustainability</c:v>
                </c:pt>
              </c:strCache>
            </c:strRef>
          </c:cat>
          <c:val>
            <c:numRef>
              <c:f>'data GENERAL FUND EXPEND'!$C$41:$C$52</c:f>
              <c:numCache>
                <c:formatCode>0%</c:formatCode>
                <c:ptCount val="12"/>
                <c:pt idx="0">
                  <c:v>3.3960132916421464E-2</c:v>
                </c:pt>
                <c:pt idx="1">
                  <c:v>4.3734890524155688E-3</c:v>
                </c:pt>
                <c:pt idx="2">
                  <c:v>1.4472813408227179E-2</c:v>
                </c:pt>
                <c:pt idx="3">
                  <c:v>2.9576612298316513E-2</c:v>
                </c:pt>
                <c:pt idx="4">
                  <c:v>9.1943950541827663E-2</c:v>
                </c:pt>
                <c:pt idx="5">
                  <c:v>5.9368720866851299E-2</c:v>
                </c:pt>
                <c:pt idx="6">
                  <c:v>5.7318633624148421E-2</c:v>
                </c:pt>
                <c:pt idx="7">
                  <c:v>0.46289601999455193</c:v>
                </c:pt>
                <c:pt idx="8">
                  <c:v>8.5716080973703892E-3</c:v>
                </c:pt>
                <c:pt idx="9">
                  <c:v>0.1668253021986365</c:v>
                </c:pt>
                <c:pt idx="10">
                  <c:v>2.6467100522763128E-2</c:v>
                </c:pt>
                <c:pt idx="11">
                  <c:v>4.4225616478469933E-2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1-7834-4311-80CD-633F9EE2E49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60"/>
      <c:rotY val="18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5.895227307327551E-2"/>
          <c:y val="9.0762325850982137E-2"/>
          <c:w val="0.84898415061732191"/>
          <c:h val="0.8184753482980357"/>
        </c:manualLayout>
      </c:layout>
      <c:pie3DChart>
        <c:varyColors val="1"/>
        <c:ser>
          <c:idx val="2"/>
          <c:order val="0"/>
          <c:tx>
            <c:v>GF rev</c:v>
          </c:tx>
          <c:explosion val="6"/>
          <c:dPt>
            <c:idx val="0"/>
            <c:bubble3D val="0"/>
            <c:spPr>
              <a:solidFill>
                <a:schemeClr val="accent1">
                  <a:alpha val="90000"/>
                </a:schemeClr>
              </a:solidFill>
              <a:ln w="19050">
                <a:solidFill>
                  <a:schemeClr val="accent1">
                    <a:lumMod val="75000"/>
                  </a:schemeClr>
                </a:solidFill>
              </a:ln>
              <a:effectLst>
                <a:innerShdw blurRad="114300">
                  <a:schemeClr val="accent1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1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F9F3-4D6B-9D6E-6F8E75498A33}"/>
              </c:ext>
            </c:extLst>
          </c:dPt>
          <c:dPt>
            <c:idx val="1"/>
            <c:bubble3D val="0"/>
            <c:spPr>
              <a:solidFill>
                <a:schemeClr val="accent2">
                  <a:alpha val="90000"/>
                </a:schemeClr>
              </a:solidFill>
              <a:ln w="19050">
                <a:solidFill>
                  <a:schemeClr val="accent2">
                    <a:lumMod val="75000"/>
                  </a:schemeClr>
                </a:solidFill>
              </a:ln>
              <a:effectLst>
                <a:innerShdw blurRad="114300">
                  <a:schemeClr val="accent2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2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F9F3-4D6B-9D6E-6F8E75498A33}"/>
              </c:ext>
            </c:extLst>
          </c:dPt>
          <c:dPt>
            <c:idx val="2"/>
            <c:bubble3D val="0"/>
            <c:spPr>
              <a:solidFill>
                <a:schemeClr val="accent3">
                  <a:alpha val="90000"/>
                </a:schemeClr>
              </a:solidFill>
              <a:ln w="19050">
                <a:solidFill>
                  <a:schemeClr val="accent3">
                    <a:lumMod val="75000"/>
                  </a:schemeClr>
                </a:solidFill>
              </a:ln>
              <a:effectLst>
                <a:innerShdw blurRad="114300">
                  <a:schemeClr val="accent3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3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F9F3-4D6B-9D6E-6F8E75498A33}"/>
              </c:ext>
            </c:extLst>
          </c:dPt>
          <c:dPt>
            <c:idx val="3"/>
            <c:bubble3D val="0"/>
            <c:spPr>
              <a:solidFill>
                <a:schemeClr val="accent4">
                  <a:alpha val="90000"/>
                </a:schemeClr>
              </a:solidFill>
              <a:ln w="19050">
                <a:solidFill>
                  <a:schemeClr val="accent4">
                    <a:lumMod val="75000"/>
                  </a:schemeClr>
                </a:solidFill>
              </a:ln>
              <a:effectLst>
                <a:innerShdw blurRad="114300">
                  <a:schemeClr val="accent4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4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F9F3-4D6B-9D6E-6F8E75498A33}"/>
              </c:ext>
            </c:extLst>
          </c:dPt>
          <c:dPt>
            <c:idx val="4"/>
            <c:bubble3D val="0"/>
            <c:spPr>
              <a:solidFill>
                <a:schemeClr val="accent5">
                  <a:alpha val="90000"/>
                </a:schemeClr>
              </a:solidFill>
              <a:ln w="19050">
                <a:solidFill>
                  <a:schemeClr val="accent5">
                    <a:lumMod val="75000"/>
                  </a:schemeClr>
                </a:solidFill>
              </a:ln>
              <a:effectLst>
                <a:innerShdw blurRad="114300">
                  <a:schemeClr val="accent5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5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F9F3-4D6B-9D6E-6F8E75498A33}"/>
              </c:ext>
            </c:extLst>
          </c:dPt>
          <c:dPt>
            <c:idx val="5"/>
            <c:bubble3D val="0"/>
            <c:spPr>
              <a:solidFill>
                <a:schemeClr val="accent6">
                  <a:alpha val="90000"/>
                </a:schemeClr>
              </a:solidFill>
              <a:ln w="19050">
                <a:solidFill>
                  <a:schemeClr val="accent6">
                    <a:lumMod val="75000"/>
                  </a:schemeClr>
                </a:solidFill>
              </a:ln>
              <a:effectLst>
                <a:innerShdw blurRad="114300">
                  <a:schemeClr val="accent6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6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B-F9F3-4D6B-9D6E-6F8E75498A33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  <a:alpha val="90000"/>
                </a:schemeClr>
              </a:solidFill>
              <a:ln w="19050">
                <a:solidFill>
                  <a:schemeClr val="accent1">
                    <a:lumMod val="60000"/>
                    <a:lumMod val="75000"/>
                  </a:schemeClr>
                </a:solidFill>
              </a:ln>
              <a:effectLst>
                <a:innerShdw blurRad="114300">
                  <a:schemeClr val="accent1">
                    <a:lumMod val="60000"/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1">
                    <a:lumMod val="60000"/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D-F9F3-4D6B-9D6E-6F8E75498A33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  <a:alpha val="90000"/>
                </a:schemeClr>
              </a:solidFill>
              <a:ln w="19050">
                <a:solidFill>
                  <a:schemeClr val="accent2">
                    <a:lumMod val="60000"/>
                    <a:lumMod val="75000"/>
                  </a:schemeClr>
                </a:solidFill>
              </a:ln>
              <a:effectLst>
                <a:innerShdw blurRad="114300">
                  <a:schemeClr val="accent2">
                    <a:lumMod val="60000"/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2">
                    <a:lumMod val="60000"/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F-F9F3-4D6B-9D6E-6F8E75498A33}"/>
              </c:ext>
            </c:extLst>
          </c:dPt>
          <c:dLbls>
            <c:dLbl>
              <c:idx val="0"/>
              <c:layout>
                <c:manualLayout>
                  <c:x val="0.17442561526174089"/>
                  <c:y val="9.8918361752510842E-2"/>
                </c:manualLayout>
              </c:layout>
              <c:numFmt formatCode="0.0%" sourceLinked="0"/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1"/>
                  </a:solidFill>
                  <a:round/>
                </a:ln>
                <a:effectLst>
                  <a:outerShdw blurRad="50800" dist="38100" dir="2700000" algn="tl" rotWithShape="0">
                    <a:schemeClr val="accent1"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0" i="0" u="none" strike="noStrike" kern="1200" baseline="0">
                      <a:solidFill>
                        <a:schemeClr val="accent1"/>
                      </a:solidFill>
                      <a:effectLst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3646587119460943"/>
                      <c:h val="0.21428029532881579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F9F3-4D6B-9D6E-6F8E75498A33}"/>
                </c:ext>
              </c:extLst>
            </c:dLbl>
            <c:dLbl>
              <c:idx val="1"/>
              <c:numFmt formatCode="0.0%" sourceLinked="0"/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2"/>
                  </a:solidFill>
                  <a:round/>
                </a:ln>
                <a:effectLst>
                  <a:outerShdw blurRad="50800" dist="38100" dir="2700000" algn="tl" rotWithShape="0">
                    <a:schemeClr val="accent2"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0" i="0" u="none" strike="noStrike" kern="1200" baseline="0">
                      <a:solidFill>
                        <a:schemeClr val="accent2"/>
                      </a:solidFill>
                      <a:effectLst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3-F9F3-4D6B-9D6E-6F8E75498A33}"/>
                </c:ext>
              </c:extLst>
            </c:dLbl>
            <c:dLbl>
              <c:idx val="2"/>
              <c:layout>
                <c:manualLayout>
                  <c:x val="0.10051645625252854"/>
                  <c:y val="-3.7127108931582574E-2"/>
                </c:manualLayout>
              </c:layout>
              <c:numFmt formatCode="0.0%" sourceLinked="0"/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3"/>
                  </a:solidFill>
                  <a:round/>
                </a:ln>
                <a:effectLst>
                  <a:outerShdw blurRad="50800" dist="38100" dir="2700000" algn="tl" rotWithShape="0">
                    <a:schemeClr val="accent3"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0" i="0" u="none" strike="noStrike" kern="1200" baseline="0">
                      <a:solidFill>
                        <a:schemeClr val="accent3"/>
                      </a:solidFill>
                      <a:effectLst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F9F3-4D6B-9D6E-6F8E75498A33}"/>
                </c:ext>
              </c:extLst>
            </c:dLbl>
            <c:dLbl>
              <c:idx val="3"/>
              <c:layout>
                <c:manualLayout>
                  <c:x val="3.6658942868569175E-2"/>
                  <c:y val="-6.2497509086145667E-2"/>
                </c:manualLayout>
              </c:layout>
              <c:numFmt formatCode="0.0%" sourceLinked="0"/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4"/>
                  </a:solidFill>
                  <a:round/>
                </a:ln>
                <a:effectLst>
                  <a:outerShdw blurRad="50800" dist="38100" dir="2700000" algn="tl" rotWithShape="0">
                    <a:schemeClr val="accent4"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0" i="0" u="none" strike="noStrike" kern="1200" baseline="0">
                      <a:solidFill>
                        <a:schemeClr val="accent4"/>
                      </a:solidFill>
                      <a:effectLst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F9F3-4D6B-9D6E-6F8E75498A33}"/>
                </c:ext>
              </c:extLst>
            </c:dLbl>
            <c:dLbl>
              <c:idx val="4"/>
              <c:layout>
                <c:manualLayout>
                  <c:x val="0.10879428206156039"/>
                  <c:y val="-0.16186641014047246"/>
                </c:manualLayout>
              </c:layout>
              <c:numFmt formatCode="0.0%" sourceLinked="0"/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5"/>
                  </a:solidFill>
                  <a:round/>
                </a:ln>
                <a:effectLst>
                  <a:outerShdw blurRad="50800" dist="38100" dir="2700000" algn="tl" rotWithShape="0">
                    <a:schemeClr val="accent5"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0" i="0" u="none" strike="noStrike" kern="1200" baseline="0">
                      <a:solidFill>
                        <a:schemeClr val="accent5"/>
                      </a:solidFill>
                      <a:effectLst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F9F3-4D6B-9D6E-6F8E75498A33}"/>
                </c:ext>
              </c:extLst>
            </c:dLbl>
            <c:dLbl>
              <c:idx val="5"/>
              <c:layout>
                <c:manualLayout>
                  <c:x val="4.4936768677600943E-2"/>
                  <c:y val="-2.8262389072146062E-2"/>
                </c:manualLayout>
              </c:layout>
              <c:numFmt formatCode="0.0%" sourceLinked="0"/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6"/>
                  </a:solidFill>
                  <a:round/>
                </a:ln>
                <a:effectLst>
                  <a:outerShdw blurRad="50800" dist="38100" dir="2700000" algn="tl" rotWithShape="0">
                    <a:schemeClr val="accent6"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0" i="0" u="none" strike="noStrike" kern="1200" baseline="0">
                      <a:solidFill>
                        <a:schemeClr val="accent6"/>
                      </a:solidFill>
                      <a:effectLst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F9F3-4D6B-9D6E-6F8E75498A33}"/>
                </c:ext>
              </c:extLst>
            </c:dLbl>
            <c:dLbl>
              <c:idx val="6"/>
              <c:layout>
                <c:manualLayout>
                  <c:x val="5.0849501398337923E-2"/>
                  <c:y val="0.10277232389871242"/>
                </c:manualLayout>
              </c:layout>
              <c:numFmt formatCode="0.0%" sourceLinked="0"/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1">
                      <a:lumMod val="60000"/>
                    </a:schemeClr>
                  </a:solidFill>
                  <a:round/>
                </a:ln>
                <a:effectLst>
                  <a:outerShdw blurRad="50800" dist="38100" dir="2700000" algn="tl" rotWithShape="0">
                    <a:schemeClr val="accent1">
                      <a:lumMod val="60000"/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0" i="0" u="none" strike="noStrike" kern="1200" baseline="0">
                      <a:solidFill>
                        <a:schemeClr val="accent1">
                          <a:lumMod val="60000"/>
                        </a:schemeClr>
                      </a:solidFill>
                      <a:effectLst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F9F3-4D6B-9D6E-6F8E75498A33}"/>
                </c:ext>
              </c:extLst>
            </c:dLbl>
            <c:dLbl>
              <c:idx val="7"/>
              <c:layout>
                <c:manualLayout>
                  <c:x val="-5.2032047942485407E-2"/>
                  <c:y val="1.4200788393201247E-2"/>
                </c:manualLayout>
              </c:layout>
              <c:numFmt formatCode="0.0%" sourceLinked="0"/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2">
                      <a:lumMod val="60000"/>
                    </a:schemeClr>
                  </a:solidFill>
                  <a:round/>
                </a:ln>
                <a:effectLst>
                  <a:outerShdw blurRad="50800" dist="38100" dir="2700000" algn="tl" rotWithShape="0">
                    <a:schemeClr val="accent2">
                      <a:lumMod val="60000"/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0" i="0" u="none" strike="noStrike" kern="1200" baseline="0">
                      <a:solidFill>
                        <a:schemeClr val="accent2">
                          <a:lumMod val="60000"/>
                        </a:schemeClr>
                      </a:solidFill>
                      <a:effectLst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F9F3-4D6B-9D6E-6F8E75498A33}"/>
                </c:ext>
              </c:extLst>
            </c:dLbl>
            <c:numFmt formatCode="0.0%" sourceLinked="0"/>
            <c:spPr>
              <a:solidFill>
                <a:prstClr val="white">
                  <a:alpha val="90000"/>
                </a:prstClr>
              </a:solidFill>
              <a:ln w="12700" cap="flat" cmpd="sng" algn="ctr">
                <a:solidFill>
                  <a:srgbClr val="A5A5A5"/>
                </a:solidFill>
                <a:round/>
              </a:ln>
              <a:effectLst>
                <a:outerShdw blurRad="50800" dist="38100" dir="2700000" algn="tl" rotWithShape="0">
                  <a:srgbClr val="A5A5A5">
                    <a:lumMod val="75000"/>
                    <a:alpha val="40000"/>
                  </a:srgbClr>
                </a:outerShdw>
              </a:effectLst>
            </c:sp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tx1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'001 Rev'!$E$62:$E$69</c:f>
              <c:strCache>
                <c:ptCount val="8"/>
                <c:pt idx="0">
                  <c:v>Ad Valorem Taxes</c:v>
                </c:pt>
                <c:pt idx="1">
                  <c:v>Other Taxes</c:v>
                </c:pt>
                <c:pt idx="2">
                  <c:v>Licenses &amp; Permits</c:v>
                </c:pt>
                <c:pt idx="3">
                  <c:v>Intergovernmental Revenues</c:v>
                </c:pt>
                <c:pt idx="4">
                  <c:v>Charges for Services</c:v>
                </c:pt>
                <c:pt idx="5">
                  <c:v>Fines &amp; Forfeitures</c:v>
                </c:pt>
                <c:pt idx="6">
                  <c:v>Interest &amp; Other Revenue</c:v>
                </c:pt>
                <c:pt idx="7">
                  <c:v>Transfers In</c:v>
                </c:pt>
              </c:strCache>
            </c:strRef>
          </c:cat>
          <c:val>
            <c:numRef>
              <c:f>'001 Rev'!$F$62:$F$69</c:f>
              <c:numCache>
                <c:formatCode>_(* #,##0_);_(* \(#,##0\);_(* "-"??_);_(@_)</c:formatCode>
                <c:ptCount val="8"/>
                <c:pt idx="0">
                  <c:v>18833960</c:v>
                </c:pt>
                <c:pt idx="1">
                  <c:v>1947518</c:v>
                </c:pt>
                <c:pt idx="2">
                  <c:v>932700</c:v>
                </c:pt>
                <c:pt idx="3">
                  <c:v>5271434</c:v>
                </c:pt>
                <c:pt idx="4">
                  <c:v>821000</c:v>
                </c:pt>
                <c:pt idx="5">
                  <c:v>240800</c:v>
                </c:pt>
                <c:pt idx="6">
                  <c:v>555900</c:v>
                </c:pt>
                <c:pt idx="7">
                  <c:v>4430036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F9F3-4D6B-9D6E-6F8E75498A33}"/>
            </c:ext>
          </c:extLst>
        </c:ser>
        <c:dLbls>
          <c:dLblPos val="in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800"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60"/>
      <c:rotY val="22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dLbls>
          <c:dLblPos val="inEnd"/>
          <c:showLegendKey val="0"/>
          <c:showVal val="0"/>
          <c:showCatName val="1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5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2.7894997796680473E-2"/>
          <c:y val="5.9303923513743938E-2"/>
          <c:w val="0.83861462023011768"/>
          <c:h val="0.83194995814105344"/>
        </c:manualLayout>
      </c:layout>
      <c:pie3DChart>
        <c:varyColors val="1"/>
        <c:ser>
          <c:idx val="0"/>
          <c:order val="0"/>
          <c:explosion val="8"/>
          <c:dPt>
            <c:idx val="0"/>
            <c:bubble3D val="0"/>
            <c:spPr>
              <a:solidFill>
                <a:schemeClr val="accent1">
                  <a:alpha val="90000"/>
                </a:schemeClr>
              </a:solidFill>
              <a:ln w="19050">
                <a:solidFill>
                  <a:schemeClr val="accent1">
                    <a:lumMod val="75000"/>
                  </a:schemeClr>
                </a:solidFill>
              </a:ln>
              <a:effectLst>
                <a:innerShdw blurRad="114300">
                  <a:schemeClr val="accent1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1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B974-4044-AA70-52F624BDEED3}"/>
              </c:ext>
            </c:extLst>
          </c:dPt>
          <c:dPt>
            <c:idx val="1"/>
            <c:bubble3D val="0"/>
            <c:spPr>
              <a:solidFill>
                <a:schemeClr val="accent2">
                  <a:alpha val="90000"/>
                </a:schemeClr>
              </a:solidFill>
              <a:ln w="19050">
                <a:solidFill>
                  <a:schemeClr val="accent2">
                    <a:lumMod val="75000"/>
                  </a:schemeClr>
                </a:solidFill>
              </a:ln>
              <a:effectLst>
                <a:innerShdw blurRad="114300">
                  <a:schemeClr val="accent2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2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B974-4044-AA70-52F624BDEED3}"/>
              </c:ext>
            </c:extLst>
          </c:dPt>
          <c:dPt>
            <c:idx val="2"/>
            <c:bubble3D val="0"/>
            <c:spPr>
              <a:solidFill>
                <a:schemeClr val="accent3">
                  <a:alpha val="90000"/>
                </a:schemeClr>
              </a:solidFill>
              <a:ln w="19050">
                <a:solidFill>
                  <a:schemeClr val="accent3">
                    <a:lumMod val="75000"/>
                  </a:schemeClr>
                </a:solidFill>
              </a:ln>
              <a:effectLst>
                <a:innerShdw blurRad="114300">
                  <a:schemeClr val="accent3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3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B974-4044-AA70-52F624BDEED3}"/>
              </c:ext>
            </c:extLst>
          </c:dPt>
          <c:dPt>
            <c:idx val="3"/>
            <c:bubble3D val="0"/>
            <c:spPr>
              <a:solidFill>
                <a:schemeClr val="accent4">
                  <a:alpha val="90000"/>
                </a:schemeClr>
              </a:solidFill>
              <a:ln w="19050">
                <a:solidFill>
                  <a:schemeClr val="accent4">
                    <a:lumMod val="75000"/>
                  </a:schemeClr>
                </a:solidFill>
              </a:ln>
              <a:effectLst>
                <a:innerShdw blurRad="114300">
                  <a:schemeClr val="accent4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4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B974-4044-AA70-52F624BDEED3}"/>
              </c:ext>
            </c:extLst>
          </c:dPt>
          <c:dPt>
            <c:idx val="4"/>
            <c:bubble3D val="0"/>
            <c:spPr>
              <a:solidFill>
                <a:schemeClr val="accent5">
                  <a:alpha val="90000"/>
                </a:schemeClr>
              </a:solidFill>
              <a:ln w="19050">
                <a:solidFill>
                  <a:schemeClr val="accent5">
                    <a:lumMod val="75000"/>
                  </a:schemeClr>
                </a:solidFill>
              </a:ln>
              <a:effectLst>
                <a:innerShdw blurRad="114300">
                  <a:schemeClr val="accent5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5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B974-4044-AA70-52F624BDEED3}"/>
              </c:ext>
            </c:extLst>
          </c:dPt>
          <c:dPt>
            <c:idx val="5"/>
            <c:bubble3D val="0"/>
            <c:spPr>
              <a:solidFill>
                <a:schemeClr val="accent6">
                  <a:alpha val="90000"/>
                </a:schemeClr>
              </a:solidFill>
              <a:ln w="19050">
                <a:solidFill>
                  <a:schemeClr val="accent6">
                    <a:lumMod val="75000"/>
                  </a:schemeClr>
                </a:solidFill>
              </a:ln>
              <a:effectLst>
                <a:innerShdw blurRad="114300">
                  <a:schemeClr val="accent6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6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B-B974-4044-AA70-52F624BDEED3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  <a:alpha val="90000"/>
                </a:schemeClr>
              </a:solidFill>
              <a:ln w="19050">
                <a:solidFill>
                  <a:schemeClr val="accent1">
                    <a:lumMod val="60000"/>
                    <a:lumMod val="75000"/>
                  </a:schemeClr>
                </a:solidFill>
              </a:ln>
              <a:effectLst>
                <a:innerShdw blurRad="114300">
                  <a:schemeClr val="accent1">
                    <a:lumMod val="60000"/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1">
                    <a:lumMod val="60000"/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D-B974-4044-AA70-52F624BDEED3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  <a:alpha val="90000"/>
                </a:schemeClr>
              </a:solidFill>
              <a:ln w="19050">
                <a:solidFill>
                  <a:schemeClr val="accent2">
                    <a:lumMod val="60000"/>
                    <a:lumMod val="75000"/>
                  </a:schemeClr>
                </a:solidFill>
              </a:ln>
              <a:effectLst>
                <a:innerShdw blurRad="114300">
                  <a:schemeClr val="accent2">
                    <a:lumMod val="60000"/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2">
                    <a:lumMod val="60000"/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F-B974-4044-AA70-52F624BDEED3}"/>
              </c:ext>
            </c:extLst>
          </c:dPt>
          <c:dLbls>
            <c:dLbl>
              <c:idx val="0"/>
              <c:tx>
                <c:rich>
                  <a:bodyPr rot="0" spcFirstLastPara="1" vertOverflow="clip" horzOverflow="clip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600" b="0" i="0" u="none" strike="noStrike" kern="1200" baseline="0">
                        <a:solidFill>
                          <a:schemeClr val="accent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defRPr>
                    </a:pPr>
                    <a:fld id="{17020E39-6349-45B9-8AC7-FB67E1EBFB3B}" type="CATEGORYNAME">
                      <a:rPr lang="en-US"/>
                      <a:pPr>
                        <a:defRPr sz="1600"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pPr>
                      <a:t>[CATEGORY NAME]</a:t>
                    </a:fld>
                    <a:r>
                      <a:rPr lang="en-US" baseline="0" dirty="0"/>
                      <a:t>
13%</a:t>
                    </a:r>
                  </a:p>
                </c:rich>
              </c:tx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1"/>
                  </a:solidFill>
                  <a:round/>
                </a:ln>
                <a:effectLst>
                  <a:outerShdw blurRad="50800" dist="38100" dir="2700000" algn="tl" rotWithShape="0">
                    <a:schemeClr val="accent1"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0" i="0" u="none" strike="noStrike" kern="1200" baseline="0">
                      <a:solidFill>
                        <a:schemeClr val="accent1"/>
                      </a:solidFill>
                      <a:effectLst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  <a:solidFill>
                      <a:schemeClr val="lt1">
                        <a:alpha val="90000"/>
                      </a:schemeClr>
                    </a:solidFill>
                    <a:ln w="12700" cap="flat" cmpd="sng" algn="ctr">
                      <a:solidFill>
                        <a:schemeClr val="accent1"/>
                      </a:solidFill>
                      <a:round/>
                    </a:ln>
                  </c15:spPr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B974-4044-AA70-52F624BDEED3}"/>
                </c:ext>
              </c:extLst>
            </c:dLbl>
            <c:dLbl>
              <c:idx val="1"/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2"/>
                  </a:solidFill>
                  <a:round/>
                </a:ln>
                <a:effectLst>
                  <a:outerShdw blurRad="50800" dist="38100" dir="2700000" algn="tl" rotWithShape="0">
                    <a:schemeClr val="accent2"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0" i="0" u="none" strike="noStrike" kern="1200" baseline="0">
                      <a:solidFill>
                        <a:schemeClr val="accent2"/>
                      </a:solidFill>
                      <a:effectLst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  <a:solidFill>
                      <a:schemeClr val="lt1">
                        <a:alpha val="90000"/>
                      </a:schemeClr>
                    </a:solidFill>
                    <a:ln w="12700" cap="flat" cmpd="sng" algn="ctr">
                      <a:solidFill>
                        <a:schemeClr val="accent1"/>
                      </a:solidFill>
                      <a:round/>
                    </a:ln>
                  </c15:spPr>
                </c:ext>
                <c:ext xmlns:c16="http://schemas.microsoft.com/office/drawing/2014/chart" uri="{C3380CC4-5D6E-409C-BE32-E72D297353CC}">
                  <c16:uniqueId val="{00000003-B974-4044-AA70-52F624BDEED3}"/>
                </c:ext>
              </c:extLst>
            </c:dLbl>
            <c:dLbl>
              <c:idx val="2"/>
              <c:tx>
                <c:rich>
                  <a:bodyPr rot="0" spcFirstLastPara="1" vertOverflow="clip" horzOverflow="clip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600" b="0" i="0" u="none" strike="noStrike" kern="1200" baseline="0">
                        <a:solidFill>
                          <a:schemeClr val="accent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defRPr>
                    </a:pPr>
                    <a:fld id="{0D9D4FF5-DB8A-4109-9603-032194D47E05}" type="CATEGORYNAME">
                      <a:rPr lang="en-US"/>
                      <a:pPr>
                        <a:defRPr sz="1600">
                          <a:solidFill>
                            <a:schemeClr val="accent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pPr>
                      <a:t>[CATEGORY NAME]</a:t>
                    </a:fld>
                    <a:r>
                      <a:rPr lang="en-US" dirty="0"/>
                      <a:t>
2%</a:t>
                    </a:r>
                  </a:p>
                </c:rich>
              </c:tx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3"/>
                  </a:solidFill>
                  <a:round/>
                </a:ln>
                <a:effectLst>
                  <a:outerShdw blurRad="50800" dist="38100" dir="2700000" algn="tl" rotWithShape="0">
                    <a:schemeClr val="accent3"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0" i="0" u="none" strike="noStrike" kern="1200" baseline="0">
                      <a:solidFill>
                        <a:schemeClr val="accent1"/>
                      </a:solidFill>
                      <a:effectLst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  <a:solidFill>
                      <a:schemeClr val="lt1">
                        <a:alpha val="90000"/>
                      </a:schemeClr>
                    </a:solidFill>
                    <a:ln w="12700" cap="flat" cmpd="sng" algn="ctr">
                      <a:solidFill>
                        <a:schemeClr val="accent1"/>
                      </a:solidFill>
                      <a:round/>
                    </a:ln>
                  </c15:spPr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B974-4044-AA70-52F624BDEED3}"/>
                </c:ext>
              </c:extLst>
            </c:dLbl>
            <c:dLbl>
              <c:idx val="3"/>
              <c:layout>
                <c:manualLayout>
                  <c:x val="9.0369072854045343E-2"/>
                  <c:y val="-6.706753709497134E-3"/>
                </c:manualLayout>
              </c:layout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4"/>
                  </a:solidFill>
                  <a:round/>
                </a:ln>
                <a:effectLst>
                  <a:outerShdw blurRad="50800" dist="38100" dir="2700000" algn="tl" rotWithShape="0">
                    <a:schemeClr val="accent4"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0" i="0" u="none" strike="noStrike" kern="1200" baseline="0">
                      <a:solidFill>
                        <a:schemeClr val="accent4"/>
                      </a:solidFill>
                      <a:effectLst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  <a:solidFill>
                      <a:schemeClr val="lt1">
                        <a:alpha val="90000"/>
                      </a:schemeClr>
                    </a:solidFill>
                    <a:ln w="12700" cap="flat" cmpd="sng" algn="ctr">
                      <a:solidFill>
                        <a:schemeClr val="accent1"/>
                      </a:solidFill>
                      <a:round/>
                    </a:ln>
                  </c15:spPr>
                </c:ext>
                <c:ext xmlns:c16="http://schemas.microsoft.com/office/drawing/2014/chart" uri="{C3380CC4-5D6E-409C-BE32-E72D297353CC}">
                  <c16:uniqueId val="{00000007-B974-4044-AA70-52F624BDEED3}"/>
                </c:ext>
              </c:extLst>
            </c:dLbl>
            <c:dLbl>
              <c:idx val="4"/>
              <c:layout>
                <c:manualLayout>
                  <c:x val="6.696733988953156E-2"/>
                  <c:y val="-2.6434669543325072E-3"/>
                </c:manualLayout>
              </c:layout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5"/>
                  </a:solidFill>
                  <a:round/>
                </a:ln>
                <a:effectLst>
                  <a:outerShdw blurRad="50800" dist="38100" dir="2700000" algn="tl" rotWithShape="0">
                    <a:schemeClr val="accent5"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0" i="0" u="none" strike="noStrike" kern="1200" baseline="0">
                      <a:solidFill>
                        <a:schemeClr val="accent5"/>
                      </a:solidFill>
                      <a:effectLst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  <a:solidFill>
                      <a:schemeClr val="lt1">
                        <a:alpha val="90000"/>
                      </a:schemeClr>
                    </a:solidFill>
                    <a:ln w="12700" cap="flat" cmpd="sng" algn="ctr">
                      <a:solidFill>
                        <a:schemeClr val="accent1"/>
                      </a:solidFill>
                      <a:round/>
                    </a:ln>
                  </c15:spPr>
                </c:ext>
                <c:ext xmlns:c16="http://schemas.microsoft.com/office/drawing/2014/chart" uri="{C3380CC4-5D6E-409C-BE32-E72D297353CC}">
                  <c16:uniqueId val="{00000009-B974-4044-AA70-52F624BDEED3}"/>
                </c:ext>
              </c:extLst>
            </c:dLbl>
            <c:dLbl>
              <c:idx val="5"/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6"/>
                  </a:solidFill>
                  <a:round/>
                </a:ln>
                <a:effectLst>
                  <a:outerShdw blurRad="50800" dist="38100" dir="2700000" algn="tl" rotWithShape="0">
                    <a:schemeClr val="accent6"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0" i="0" u="none" strike="noStrike" kern="1200" baseline="0">
                      <a:solidFill>
                        <a:schemeClr val="accent6"/>
                      </a:solidFill>
                      <a:effectLst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  <a:solidFill>
                      <a:schemeClr val="lt1">
                        <a:alpha val="90000"/>
                      </a:schemeClr>
                    </a:solidFill>
                    <a:ln w="12700" cap="flat" cmpd="sng" algn="ctr">
                      <a:solidFill>
                        <a:schemeClr val="accent1"/>
                      </a:solidFill>
                      <a:round/>
                    </a:ln>
                  </c15:spPr>
                </c:ext>
                <c:ext xmlns:c16="http://schemas.microsoft.com/office/drawing/2014/chart" uri="{C3380CC4-5D6E-409C-BE32-E72D297353CC}">
                  <c16:uniqueId val="{0000000B-B974-4044-AA70-52F624BDEED3}"/>
                </c:ext>
              </c:extLst>
            </c:dLbl>
            <c:dLbl>
              <c:idx val="6"/>
              <c:layout>
                <c:manualLayout>
                  <c:x val="0.16206876686891461"/>
                  <c:y val="-0.15326636577403388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600" b="0" i="0" u="none" strike="noStrike" kern="1200" baseline="0">
                        <a:solidFill>
                          <a:schemeClr val="accent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defRPr>
                    </a:pPr>
                    <a:fld id="{29A10D9F-E5AC-4893-8416-60001E9957BF}" type="CATEGORYNAME">
                      <a:rPr lang="en-US" sz="1600">
                        <a:latin typeface="Arial" panose="020B0604020202020204" pitchFamily="34" charset="0"/>
                        <a:cs typeface="Arial" panose="020B0604020202020204" pitchFamily="34" charset="0"/>
                      </a:rPr>
                      <a:pPr>
                        <a:defRPr sz="1600">
                          <a:solidFill>
                            <a:schemeClr val="accent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pPr>
                      <a:t>[CATEGORY NAME]</a:t>
                    </a:fld>
                    <a:r>
                      <a: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
41%</a:t>
                    </a:r>
                  </a:p>
                </c:rich>
              </c:tx>
              <c:spPr>
                <a:xfrm>
                  <a:off x="918530" y="3582157"/>
                  <a:ext cx="1105936" cy="320216"/>
                </a:xfrm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1">
                      <a:lumMod val="60000"/>
                    </a:schemeClr>
                  </a:solidFill>
                  <a:round/>
                </a:ln>
                <a:effectLst>
                  <a:outerShdw blurRad="50800" dist="38100" dir="2700000" algn="tl" rotWithShape="0">
                    <a:schemeClr val="accent1">
                      <a:lumMod val="60000"/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600" b="0" i="0" u="none" strike="noStrike" kern="1200" baseline="0">
                      <a:solidFill>
                        <a:schemeClr val="accent1"/>
                      </a:solidFill>
                      <a:effectLst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  <a:solidFill>
                      <a:schemeClr val="lt1">
                        <a:alpha val="90000"/>
                      </a:schemeClr>
                    </a:solidFill>
                    <a:ln w="12700" cap="flat" cmpd="sng" algn="ctr">
                      <a:solidFill>
                        <a:schemeClr val="accent1"/>
                      </a:solidFill>
                      <a:round/>
                    </a:ln>
                  </c15:spPr>
                  <c15:layout>
                    <c:manualLayout>
                      <c:w val="0.11616362258007594"/>
                      <c:h val="0.22854924044909755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D-B974-4044-AA70-52F624BDEED3}"/>
                </c:ext>
              </c:extLst>
            </c:dLbl>
            <c:dLbl>
              <c:idx val="7"/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2">
                      <a:lumMod val="60000"/>
                    </a:schemeClr>
                  </a:solidFill>
                  <a:round/>
                </a:ln>
                <a:effectLst>
                  <a:outerShdw blurRad="50800" dist="38100" dir="2700000" algn="tl" rotWithShape="0">
                    <a:schemeClr val="accent2">
                      <a:lumMod val="60000"/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0" i="0" u="none" strike="noStrike" kern="1200" baseline="0">
                      <a:solidFill>
                        <a:schemeClr val="accent2">
                          <a:lumMod val="60000"/>
                        </a:schemeClr>
                      </a:solidFill>
                      <a:effectLst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  <a:solidFill>
                      <a:schemeClr val="lt1">
                        <a:alpha val="90000"/>
                      </a:schemeClr>
                    </a:solidFill>
                    <a:ln w="12700" cap="flat" cmpd="sng" algn="ctr">
                      <a:solidFill>
                        <a:schemeClr val="accent1"/>
                      </a:solidFill>
                      <a:round/>
                    </a:ln>
                  </c15:spPr>
                </c:ext>
                <c:ext xmlns:c16="http://schemas.microsoft.com/office/drawing/2014/chart" uri="{C3380CC4-5D6E-409C-BE32-E72D297353CC}">
                  <c16:uniqueId val="{0000000F-B974-4044-AA70-52F624BDEED3}"/>
                </c:ext>
              </c:extLst>
            </c:dLbl>
            <c:spPr>
              <a:solidFill>
                <a:prstClr val="white">
                  <a:alpha val="90000"/>
                </a:prstClr>
              </a:solidFill>
              <a:ln w="12700" cap="flat" cmpd="sng" algn="ctr">
                <a:solidFill>
                  <a:srgbClr val="5B9BD5"/>
                </a:solidFill>
                <a:round/>
              </a:ln>
              <a:effectLst>
                <a:outerShdw blurRad="50800" dist="38100" dir="2700000" algn="tl" rotWithShape="0">
                  <a:srgbClr val="5B9BD5">
                    <a:lumMod val="75000"/>
                    <a:alpha val="40000"/>
                  </a:srgbClr>
                </a:outerShdw>
              </a:effectLst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accent1"/>
                    </a:solidFill>
                    <a:effectLst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bestFit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tx1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solidFill>
                    <a:schemeClr val="lt1">
                      <a:alpha val="90000"/>
                    </a:schemeClr>
                  </a:solidFill>
                  <a:ln w="12700" cap="flat" cmpd="sng" algn="ctr">
                    <a:solidFill>
                      <a:schemeClr val="accent1"/>
                    </a:solidFill>
                    <a:round/>
                  </a:ln>
                </c15:spPr>
              </c:ext>
            </c:extLst>
          </c:dLbls>
          <c:cat>
            <c:strRef>
              <c:f>'PT  GF All Combined'!$I$80:$I$87</c:f>
              <c:strCache>
                <c:ptCount val="8"/>
                <c:pt idx="0">
                  <c:v>Non-Departmental</c:v>
                </c:pt>
                <c:pt idx="1">
                  <c:v>Executive</c:v>
                </c:pt>
                <c:pt idx="2">
                  <c:v>Finance</c:v>
                </c:pt>
                <c:pt idx="3">
                  <c:v>Planning &amp; Development</c:v>
                </c:pt>
                <c:pt idx="4">
                  <c:v>Parks &amp; Recreation</c:v>
                </c:pt>
                <c:pt idx="5">
                  <c:v>Public Works</c:v>
                </c:pt>
                <c:pt idx="6">
                  <c:v>Police</c:v>
                </c:pt>
                <c:pt idx="7">
                  <c:v>Fire &amp; Emergency Services</c:v>
                </c:pt>
              </c:strCache>
            </c:strRef>
          </c:cat>
          <c:val>
            <c:numRef>
              <c:f>'PT  GF All Combined'!$J$80:$J$87</c:f>
              <c:numCache>
                <c:formatCode>_("$"* #,##0_);_("$"* \(#,##0\);_("$"* "-"_);_(@_)</c:formatCode>
                <c:ptCount val="8"/>
                <c:pt idx="0">
                  <c:v>5047414</c:v>
                </c:pt>
                <c:pt idx="1">
                  <c:v>1769970</c:v>
                </c:pt>
                <c:pt idx="2">
                  <c:v>501527</c:v>
                </c:pt>
                <c:pt idx="3">
                  <c:v>1587397</c:v>
                </c:pt>
                <c:pt idx="4">
                  <c:v>4596545</c:v>
                </c:pt>
                <c:pt idx="5">
                  <c:v>2078884</c:v>
                </c:pt>
                <c:pt idx="6">
                  <c:v>12086833</c:v>
                </c:pt>
                <c:pt idx="7">
                  <c:v>3478495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B974-4044-AA70-52F624BDEED3}"/>
            </c:ext>
          </c:extLst>
        </c:ser>
        <c:ser>
          <c:idx val="1"/>
          <c:order val="1"/>
          <c:dPt>
            <c:idx val="0"/>
            <c:bubble3D val="0"/>
            <c:spPr>
              <a:solidFill>
                <a:schemeClr val="accent1">
                  <a:alpha val="90000"/>
                </a:schemeClr>
              </a:solidFill>
              <a:ln w="19050">
                <a:solidFill>
                  <a:schemeClr val="accent1">
                    <a:lumMod val="75000"/>
                  </a:schemeClr>
                </a:solidFill>
              </a:ln>
              <a:effectLst>
                <a:innerShdw blurRad="114300">
                  <a:schemeClr val="accent1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1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2-B974-4044-AA70-52F624BDEED3}"/>
              </c:ext>
            </c:extLst>
          </c:dPt>
          <c:dPt>
            <c:idx val="1"/>
            <c:bubble3D val="0"/>
            <c:spPr>
              <a:solidFill>
                <a:schemeClr val="accent2">
                  <a:alpha val="90000"/>
                </a:schemeClr>
              </a:solidFill>
              <a:ln w="19050">
                <a:solidFill>
                  <a:schemeClr val="accent2">
                    <a:lumMod val="75000"/>
                  </a:schemeClr>
                </a:solidFill>
              </a:ln>
              <a:effectLst>
                <a:innerShdw blurRad="114300">
                  <a:schemeClr val="accent2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2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4-B974-4044-AA70-52F624BDEED3}"/>
              </c:ext>
            </c:extLst>
          </c:dPt>
          <c:dPt>
            <c:idx val="2"/>
            <c:bubble3D val="0"/>
            <c:spPr>
              <a:solidFill>
                <a:schemeClr val="accent3">
                  <a:alpha val="90000"/>
                </a:schemeClr>
              </a:solidFill>
              <a:ln w="19050">
                <a:solidFill>
                  <a:schemeClr val="accent3">
                    <a:lumMod val="75000"/>
                  </a:schemeClr>
                </a:solidFill>
              </a:ln>
              <a:effectLst>
                <a:innerShdw blurRad="114300">
                  <a:schemeClr val="accent3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3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6-B974-4044-AA70-52F624BDEED3}"/>
              </c:ext>
            </c:extLst>
          </c:dPt>
          <c:dPt>
            <c:idx val="3"/>
            <c:bubble3D val="0"/>
            <c:spPr>
              <a:solidFill>
                <a:schemeClr val="accent4">
                  <a:alpha val="90000"/>
                </a:schemeClr>
              </a:solidFill>
              <a:ln w="19050">
                <a:solidFill>
                  <a:schemeClr val="accent4">
                    <a:lumMod val="75000"/>
                  </a:schemeClr>
                </a:solidFill>
              </a:ln>
              <a:effectLst>
                <a:innerShdw blurRad="114300">
                  <a:schemeClr val="accent4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4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8-B974-4044-AA70-52F624BDEED3}"/>
              </c:ext>
            </c:extLst>
          </c:dPt>
          <c:dPt>
            <c:idx val="4"/>
            <c:bubble3D val="0"/>
            <c:spPr>
              <a:solidFill>
                <a:schemeClr val="accent5">
                  <a:alpha val="90000"/>
                </a:schemeClr>
              </a:solidFill>
              <a:ln w="19050">
                <a:solidFill>
                  <a:schemeClr val="accent5">
                    <a:lumMod val="75000"/>
                  </a:schemeClr>
                </a:solidFill>
              </a:ln>
              <a:effectLst>
                <a:innerShdw blurRad="114300">
                  <a:schemeClr val="accent5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5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A-B974-4044-AA70-52F624BDEED3}"/>
              </c:ext>
            </c:extLst>
          </c:dPt>
          <c:dPt>
            <c:idx val="5"/>
            <c:bubble3D val="0"/>
            <c:spPr>
              <a:solidFill>
                <a:schemeClr val="accent6">
                  <a:alpha val="90000"/>
                </a:schemeClr>
              </a:solidFill>
              <a:ln w="19050">
                <a:solidFill>
                  <a:schemeClr val="accent6">
                    <a:lumMod val="75000"/>
                  </a:schemeClr>
                </a:solidFill>
              </a:ln>
              <a:effectLst>
                <a:innerShdw blurRad="114300">
                  <a:schemeClr val="accent6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6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C-B974-4044-AA70-52F624BDEED3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  <a:alpha val="90000"/>
                </a:schemeClr>
              </a:solidFill>
              <a:ln w="19050">
                <a:solidFill>
                  <a:schemeClr val="accent1">
                    <a:lumMod val="60000"/>
                    <a:lumMod val="75000"/>
                  </a:schemeClr>
                </a:solidFill>
              </a:ln>
              <a:effectLst>
                <a:innerShdw blurRad="114300">
                  <a:schemeClr val="accent1">
                    <a:lumMod val="60000"/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1">
                    <a:lumMod val="60000"/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E-B974-4044-AA70-52F624BDEED3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  <a:alpha val="90000"/>
                </a:schemeClr>
              </a:solidFill>
              <a:ln w="19050">
                <a:solidFill>
                  <a:schemeClr val="accent2">
                    <a:lumMod val="60000"/>
                    <a:lumMod val="75000"/>
                  </a:schemeClr>
                </a:solidFill>
              </a:ln>
              <a:effectLst>
                <a:innerShdw blurRad="114300">
                  <a:schemeClr val="accent2">
                    <a:lumMod val="60000"/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2">
                    <a:lumMod val="60000"/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20-B974-4044-AA70-52F624BDEED3}"/>
              </c:ext>
            </c:extLst>
          </c:dPt>
          <c:dLbls>
            <c:dLbl>
              <c:idx val="0"/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1"/>
                  </a:solidFill>
                  <a:round/>
                </a:ln>
                <a:effectLst>
                  <a:outerShdw blurRad="50800" dist="38100" dir="2700000" algn="tl" rotWithShape="0">
                    <a:schemeClr val="accent1"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0" i="0" u="none" strike="noStrike" kern="1200" baseline="0">
                      <a:solidFill>
                        <a:schemeClr val="accent1"/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in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solidFill>
                      <a:schemeClr val="lt1">
                        <a:alpha val="90000"/>
                      </a:schemeClr>
                    </a:solidFill>
                    <a:ln w="12700" cap="flat" cmpd="sng" algn="ctr">
                      <a:solidFill>
                        <a:schemeClr val="accent1"/>
                      </a:solidFill>
                      <a:round/>
                    </a:ln>
                  </c15:spPr>
                </c:ext>
                <c:ext xmlns:c16="http://schemas.microsoft.com/office/drawing/2014/chart" uri="{C3380CC4-5D6E-409C-BE32-E72D297353CC}">
                  <c16:uniqueId val="{00000012-B974-4044-AA70-52F624BDEED3}"/>
                </c:ext>
              </c:extLst>
            </c:dLbl>
            <c:dLbl>
              <c:idx val="1"/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2"/>
                  </a:solidFill>
                  <a:round/>
                </a:ln>
                <a:effectLst>
                  <a:outerShdw blurRad="50800" dist="38100" dir="2700000" algn="tl" rotWithShape="0">
                    <a:schemeClr val="accent2"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0" i="0" u="none" strike="noStrike" kern="1200" baseline="0">
                      <a:solidFill>
                        <a:schemeClr val="accent2"/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in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solidFill>
                      <a:schemeClr val="lt1">
                        <a:alpha val="90000"/>
                      </a:schemeClr>
                    </a:solidFill>
                    <a:ln w="12700" cap="flat" cmpd="sng" algn="ctr">
                      <a:solidFill>
                        <a:schemeClr val="accent1"/>
                      </a:solidFill>
                      <a:round/>
                    </a:ln>
                  </c15:spPr>
                </c:ext>
                <c:ext xmlns:c16="http://schemas.microsoft.com/office/drawing/2014/chart" uri="{C3380CC4-5D6E-409C-BE32-E72D297353CC}">
                  <c16:uniqueId val="{00000014-B974-4044-AA70-52F624BDEED3}"/>
                </c:ext>
              </c:extLst>
            </c:dLbl>
            <c:dLbl>
              <c:idx val="2"/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3"/>
                  </a:solidFill>
                  <a:round/>
                </a:ln>
                <a:effectLst>
                  <a:outerShdw blurRad="50800" dist="38100" dir="2700000" algn="tl" rotWithShape="0">
                    <a:schemeClr val="accent3"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0" i="0" u="none" strike="noStrike" kern="1200" baseline="0">
                      <a:solidFill>
                        <a:schemeClr val="accent3"/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in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solidFill>
                      <a:schemeClr val="lt1">
                        <a:alpha val="90000"/>
                      </a:schemeClr>
                    </a:solidFill>
                    <a:ln w="12700" cap="flat" cmpd="sng" algn="ctr">
                      <a:solidFill>
                        <a:schemeClr val="accent1"/>
                      </a:solidFill>
                      <a:round/>
                    </a:ln>
                  </c15:spPr>
                </c:ext>
                <c:ext xmlns:c16="http://schemas.microsoft.com/office/drawing/2014/chart" uri="{C3380CC4-5D6E-409C-BE32-E72D297353CC}">
                  <c16:uniqueId val="{00000016-B974-4044-AA70-52F624BDEED3}"/>
                </c:ext>
              </c:extLst>
            </c:dLbl>
            <c:dLbl>
              <c:idx val="3"/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4"/>
                  </a:solidFill>
                  <a:round/>
                </a:ln>
                <a:effectLst>
                  <a:outerShdw blurRad="50800" dist="38100" dir="2700000" algn="tl" rotWithShape="0">
                    <a:schemeClr val="accent4"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0" i="0" u="none" strike="noStrike" kern="1200" baseline="0">
                      <a:solidFill>
                        <a:schemeClr val="accent4"/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in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solidFill>
                      <a:schemeClr val="lt1">
                        <a:alpha val="90000"/>
                      </a:schemeClr>
                    </a:solidFill>
                    <a:ln w="12700" cap="flat" cmpd="sng" algn="ctr">
                      <a:solidFill>
                        <a:schemeClr val="accent1"/>
                      </a:solidFill>
                      <a:round/>
                    </a:ln>
                  </c15:spPr>
                </c:ext>
                <c:ext xmlns:c16="http://schemas.microsoft.com/office/drawing/2014/chart" uri="{C3380CC4-5D6E-409C-BE32-E72D297353CC}">
                  <c16:uniqueId val="{00000018-B974-4044-AA70-52F624BDEED3}"/>
                </c:ext>
              </c:extLst>
            </c:dLbl>
            <c:dLbl>
              <c:idx val="4"/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5"/>
                  </a:solidFill>
                  <a:round/>
                </a:ln>
                <a:effectLst>
                  <a:outerShdw blurRad="50800" dist="38100" dir="2700000" algn="tl" rotWithShape="0">
                    <a:schemeClr val="accent5"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0" i="0" u="none" strike="noStrike" kern="1200" baseline="0">
                      <a:solidFill>
                        <a:schemeClr val="accent5"/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in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solidFill>
                      <a:schemeClr val="lt1">
                        <a:alpha val="90000"/>
                      </a:schemeClr>
                    </a:solidFill>
                    <a:ln w="12700" cap="flat" cmpd="sng" algn="ctr">
                      <a:solidFill>
                        <a:schemeClr val="accent1"/>
                      </a:solidFill>
                      <a:round/>
                    </a:ln>
                  </c15:spPr>
                </c:ext>
                <c:ext xmlns:c16="http://schemas.microsoft.com/office/drawing/2014/chart" uri="{C3380CC4-5D6E-409C-BE32-E72D297353CC}">
                  <c16:uniqueId val="{0000001A-B974-4044-AA70-52F624BDEED3}"/>
                </c:ext>
              </c:extLst>
            </c:dLbl>
            <c:dLbl>
              <c:idx val="5"/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6"/>
                  </a:solidFill>
                  <a:round/>
                </a:ln>
                <a:effectLst>
                  <a:outerShdw blurRad="50800" dist="38100" dir="2700000" algn="tl" rotWithShape="0">
                    <a:schemeClr val="accent6"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0" i="0" u="none" strike="noStrike" kern="1200" baseline="0">
                      <a:solidFill>
                        <a:schemeClr val="accent6"/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in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solidFill>
                      <a:schemeClr val="lt1">
                        <a:alpha val="90000"/>
                      </a:schemeClr>
                    </a:solidFill>
                    <a:ln w="12700" cap="flat" cmpd="sng" algn="ctr">
                      <a:solidFill>
                        <a:schemeClr val="accent1"/>
                      </a:solidFill>
                      <a:round/>
                    </a:ln>
                  </c15:spPr>
                </c:ext>
                <c:ext xmlns:c16="http://schemas.microsoft.com/office/drawing/2014/chart" uri="{C3380CC4-5D6E-409C-BE32-E72D297353CC}">
                  <c16:uniqueId val="{0000001C-B974-4044-AA70-52F624BDEED3}"/>
                </c:ext>
              </c:extLst>
            </c:dLbl>
            <c:dLbl>
              <c:idx val="6"/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1">
                      <a:lumMod val="60000"/>
                    </a:schemeClr>
                  </a:solidFill>
                  <a:round/>
                </a:ln>
                <a:effectLst>
                  <a:outerShdw blurRad="50800" dist="38100" dir="2700000" algn="tl" rotWithShape="0">
                    <a:schemeClr val="accent1">
                      <a:lumMod val="60000"/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0" i="0" u="none" strike="noStrike" kern="1200" baseline="0">
                      <a:solidFill>
                        <a:schemeClr val="accent1">
                          <a:lumMod val="60000"/>
                        </a:schemeClr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in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solidFill>
                      <a:schemeClr val="lt1">
                        <a:alpha val="90000"/>
                      </a:schemeClr>
                    </a:solidFill>
                    <a:ln w="12700" cap="flat" cmpd="sng" algn="ctr">
                      <a:solidFill>
                        <a:schemeClr val="accent1"/>
                      </a:solidFill>
                      <a:round/>
                    </a:ln>
                  </c15:spPr>
                </c:ext>
                <c:ext xmlns:c16="http://schemas.microsoft.com/office/drawing/2014/chart" uri="{C3380CC4-5D6E-409C-BE32-E72D297353CC}">
                  <c16:uniqueId val="{0000001E-B974-4044-AA70-52F624BDEED3}"/>
                </c:ext>
              </c:extLst>
            </c:dLbl>
            <c:dLbl>
              <c:idx val="7"/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2">
                      <a:lumMod val="60000"/>
                    </a:schemeClr>
                  </a:solidFill>
                  <a:round/>
                </a:ln>
                <a:effectLst>
                  <a:outerShdw blurRad="50800" dist="38100" dir="2700000" algn="tl" rotWithShape="0">
                    <a:schemeClr val="accent2">
                      <a:lumMod val="60000"/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0" i="0" u="none" strike="noStrike" kern="1200" baseline="0">
                      <a:solidFill>
                        <a:schemeClr val="accent2">
                          <a:lumMod val="60000"/>
                        </a:schemeClr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in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solidFill>
                      <a:schemeClr val="lt1">
                        <a:alpha val="90000"/>
                      </a:schemeClr>
                    </a:solidFill>
                    <a:ln w="12700" cap="flat" cmpd="sng" algn="ctr">
                      <a:solidFill>
                        <a:schemeClr val="accent1"/>
                      </a:solidFill>
                      <a:round/>
                    </a:ln>
                  </c15:spPr>
                </c:ext>
                <c:ext xmlns:c16="http://schemas.microsoft.com/office/drawing/2014/chart" uri="{C3380CC4-5D6E-409C-BE32-E72D297353CC}">
                  <c16:uniqueId val="{00000020-B974-4044-AA70-52F624BDEED3}"/>
                </c:ext>
              </c:extLst>
            </c:dLbl>
            <c:spPr>
              <a:solidFill>
                <a:prstClr val="white">
                  <a:alpha val="90000"/>
                </a:prstClr>
              </a:solidFill>
              <a:ln w="12700" cap="flat" cmpd="sng" algn="ctr">
                <a:solidFill>
                  <a:srgbClr val="ED7D31"/>
                </a:solidFill>
                <a:round/>
              </a:ln>
              <a:effectLst>
                <a:outerShdw blurRad="50800" dist="38100" dir="2700000" algn="tl" rotWithShape="0">
                  <a:srgbClr val="ED7D31">
                    <a:lumMod val="75000"/>
                    <a:alpha val="40000"/>
                  </a:srgbClr>
                </a:outerShdw>
              </a:effectLst>
            </c:spPr>
            <c:dLblPos val="inEnd"/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solidFill>
                    <a:schemeClr val="lt1">
                      <a:alpha val="90000"/>
                    </a:schemeClr>
                  </a:solidFill>
                  <a:ln w="12700" cap="flat" cmpd="sng" algn="ctr">
                    <a:solidFill>
                      <a:schemeClr val="accent1"/>
                    </a:solidFill>
                    <a:round/>
                  </a:ln>
                </c15:spPr>
              </c:ext>
            </c:extLst>
          </c:dLbls>
          <c:cat>
            <c:strRef>
              <c:f>'PT  GF All Combined'!$I$80:$I$87</c:f>
              <c:strCache>
                <c:ptCount val="8"/>
                <c:pt idx="0">
                  <c:v>Non-Departmental</c:v>
                </c:pt>
                <c:pt idx="1">
                  <c:v>Executive</c:v>
                </c:pt>
                <c:pt idx="2">
                  <c:v>Finance</c:v>
                </c:pt>
                <c:pt idx="3">
                  <c:v>Planning &amp; Development</c:v>
                </c:pt>
                <c:pt idx="4">
                  <c:v>Parks &amp; Recreation</c:v>
                </c:pt>
                <c:pt idx="5">
                  <c:v>Public Works</c:v>
                </c:pt>
                <c:pt idx="6">
                  <c:v>Police</c:v>
                </c:pt>
                <c:pt idx="7">
                  <c:v>Fire &amp; Emergency Services</c:v>
                </c:pt>
              </c:strCache>
            </c:strRef>
          </c:cat>
          <c:val>
            <c:numRef>
              <c:f>'PT  GF All Combined'!$K$80:$K$87</c:f>
              <c:numCache>
                <c:formatCode>0.0%</c:formatCode>
                <c:ptCount val="8"/>
                <c:pt idx="0">
                  <c:v>0.16205103113246785</c:v>
                </c:pt>
                <c:pt idx="1">
                  <c:v>5.6826221025961833E-2</c:v>
                </c:pt>
                <c:pt idx="2">
                  <c:v>1.6101902378281869E-2</c:v>
                </c:pt>
                <c:pt idx="3">
                  <c:v>5.0964577240263251E-2</c:v>
                </c:pt>
                <c:pt idx="4">
                  <c:v>0.14757554202940149</c:v>
                </c:pt>
                <c:pt idx="5">
                  <c:v>6.6744137850548682E-2</c:v>
                </c:pt>
                <c:pt idx="6">
                  <c:v>0.38805688433244029</c:v>
                </c:pt>
                <c:pt idx="7">
                  <c:v>0.11167970401063471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1-B974-4044-AA70-52F624BDEED3}"/>
            </c:ext>
          </c:extLst>
        </c:ser>
        <c:dLbls>
          <c:dLblPos val="in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60"/>
      <c:rotY val="18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5.895227307327551E-2"/>
          <c:y val="9.0762325850982137E-2"/>
          <c:w val="0.84898415061732191"/>
          <c:h val="0.8184753482980357"/>
        </c:manualLayout>
      </c:layout>
      <c:pie3DChart>
        <c:varyColors val="1"/>
        <c:dLbls>
          <c:dLblPos val="inEnd"/>
          <c:showLegendKey val="0"/>
          <c:showVal val="0"/>
          <c:showCatName val="1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800"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3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60"/>
      <c:rotY val="22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dLbls>
          <c:dLblPos val="inEnd"/>
          <c:showLegendKey val="0"/>
          <c:showVal val="0"/>
          <c:showCatName val="1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70"/>
      <c:rotY val="1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2.7894997796680473E-2"/>
          <c:y val="5.9303923513743938E-2"/>
          <c:w val="0.83861462023011768"/>
          <c:h val="0.83194995814105344"/>
        </c:manualLayout>
      </c:layout>
      <c:pie3DChart>
        <c:varyColors val="1"/>
        <c:dLbls>
          <c:dLblPos val="inEnd"/>
          <c:showLegendKey val="0"/>
          <c:showVal val="0"/>
          <c:showCatName val="1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60"/>
      <c:rotY val="22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dLbls>
          <c:dLblPos val="inEnd"/>
          <c:showLegendKey val="0"/>
          <c:showVal val="0"/>
          <c:showCatName val="1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50"/>
      <c:rotY val="3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"/>
          <c:y val="7.6496011111984374E-3"/>
          <c:w val="1"/>
          <c:h val="0.97695145722993726"/>
        </c:manualLayout>
      </c:layout>
      <c:pie3DChart>
        <c:varyColors val="1"/>
        <c:dLbls>
          <c:dLblPos val="inEnd"/>
          <c:showLegendKey val="0"/>
          <c:showVal val="0"/>
          <c:showCatName val="1"/>
          <c:showSerName val="0"/>
          <c:showPercent val="0"/>
          <c:showBubbleSize val="0"/>
          <c:showLeaderLines val="0"/>
        </c:dLbls>
      </c:pie3DChart>
      <c:spPr>
        <a:noFill/>
        <a:ln w="25400"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400"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3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70"/>
      <c:rotY val="1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2.7894997796680473E-2"/>
          <c:y val="5.9303923513743938E-2"/>
          <c:w val="0.83861462023011768"/>
          <c:h val="0.83194995814105344"/>
        </c:manualLayout>
      </c:layout>
      <c:pie3DChart>
        <c:varyColors val="1"/>
        <c:ser>
          <c:idx val="0"/>
          <c:order val="0"/>
          <c:explosion val="1"/>
          <c:dPt>
            <c:idx val="0"/>
            <c:bubble3D val="0"/>
            <c:spPr>
              <a:solidFill>
                <a:schemeClr val="accent1">
                  <a:alpha val="90000"/>
                </a:schemeClr>
              </a:solidFill>
              <a:ln w="19050">
                <a:solidFill>
                  <a:schemeClr val="accent1">
                    <a:lumMod val="75000"/>
                  </a:schemeClr>
                </a:solidFill>
              </a:ln>
              <a:effectLst>
                <a:innerShdw blurRad="114300">
                  <a:schemeClr val="accent1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1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B974-4044-AA70-52F624BDEED3}"/>
              </c:ext>
            </c:extLst>
          </c:dPt>
          <c:dPt>
            <c:idx val="1"/>
            <c:bubble3D val="0"/>
            <c:spPr>
              <a:solidFill>
                <a:schemeClr val="accent2">
                  <a:alpha val="90000"/>
                </a:schemeClr>
              </a:solidFill>
              <a:ln w="19050">
                <a:solidFill>
                  <a:schemeClr val="accent2">
                    <a:lumMod val="75000"/>
                  </a:schemeClr>
                </a:solidFill>
              </a:ln>
              <a:effectLst>
                <a:innerShdw blurRad="114300">
                  <a:schemeClr val="accent2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2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B974-4044-AA70-52F624BDEED3}"/>
              </c:ext>
            </c:extLst>
          </c:dPt>
          <c:dPt>
            <c:idx val="2"/>
            <c:bubble3D val="0"/>
            <c:spPr>
              <a:solidFill>
                <a:schemeClr val="accent3">
                  <a:alpha val="90000"/>
                </a:schemeClr>
              </a:solidFill>
              <a:ln w="19050">
                <a:solidFill>
                  <a:schemeClr val="accent3">
                    <a:lumMod val="75000"/>
                  </a:schemeClr>
                </a:solidFill>
              </a:ln>
              <a:effectLst>
                <a:innerShdw blurRad="114300">
                  <a:schemeClr val="accent3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3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B974-4044-AA70-52F624BDEED3}"/>
              </c:ext>
            </c:extLst>
          </c:dPt>
          <c:dPt>
            <c:idx val="3"/>
            <c:bubble3D val="0"/>
            <c:spPr>
              <a:solidFill>
                <a:schemeClr val="accent4">
                  <a:alpha val="90000"/>
                </a:schemeClr>
              </a:solidFill>
              <a:ln w="19050">
                <a:solidFill>
                  <a:schemeClr val="accent4">
                    <a:lumMod val="75000"/>
                  </a:schemeClr>
                </a:solidFill>
              </a:ln>
              <a:effectLst>
                <a:innerShdw blurRad="114300">
                  <a:schemeClr val="accent4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4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B974-4044-AA70-52F624BDEED3}"/>
              </c:ext>
            </c:extLst>
          </c:dPt>
          <c:dPt>
            <c:idx val="4"/>
            <c:bubble3D val="0"/>
            <c:spPr>
              <a:solidFill>
                <a:schemeClr val="accent5">
                  <a:alpha val="90000"/>
                </a:schemeClr>
              </a:solidFill>
              <a:ln w="19050">
                <a:solidFill>
                  <a:schemeClr val="accent5">
                    <a:lumMod val="75000"/>
                  </a:schemeClr>
                </a:solidFill>
              </a:ln>
              <a:effectLst>
                <a:innerShdw blurRad="114300">
                  <a:schemeClr val="accent5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5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B974-4044-AA70-52F624BDEED3}"/>
              </c:ext>
            </c:extLst>
          </c:dPt>
          <c:dPt>
            <c:idx val="5"/>
            <c:bubble3D val="0"/>
            <c:spPr>
              <a:solidFill>
                <a:schemeClr val="accent6">
                  <a:alpha val="90000"/>
                </a:schemeClr>
              </a:solidFill>
              <a:ln w="19050">
                <a:solidFill>
                  <a:schemeClr val="accent6">
                    <a:lumMod val="75000"/>
                  </a:schemeClr>
                </a:solidFill>
              </a:ln>
              <a:effectLst>
                <a:innerShdw blurRad="114300">
                  <a:schemeClr val="accent6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6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B-B974-4044-AA70-52F624BDEED3}"/>
              </c:ext>
            </c:extLst>
          </c:dPt>
          <c:dPt>
            <c:idx val="6"/>
            <c:bubble3D val="0"/>
            <c:explosion val="4"/>
            <c:spPr>
              <a:solidFill>
                <a:schemeClr val="accent1">
                  <a:lumMod val="60000"/>
                  <a:alpha val="90000"/>
                </a:schemeClr>
              </a:solidFill>
              <a:ln w="19050">
                <a:solidFill>
                  <a:schemeClr val="accent1">
                    <a:lumMod val="60000"/>
                    <a:lumMod val="75000"/>
                  </a:schemeClr>
                </a:solidFill>
              </a:ln>
              <a:effectLst>
                <a:innerShdw blurRad="114300">
                  <a:schemeClr val="accent1">
                    <a:lumMod val="60000"/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1">
                    <a:lumMod val="60000"/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D-B974-4044-AA70-52F624BDEED3}"/>
              </c:ext>
            </c:extLst>
          </c:dPt>
          <c:dPt>
            <c:idx val="7"/>
            <c:bubble3D val="0"/>
            <c:explosion val="12"/>
            <c:spPr>
              <a:solidFill>
                <a:schemeClr val="accent2">
                  <a:lumMod val="60000"/>
                  <a:alpha val="90000"/>
                </a:schemeClr>
              </a:solidFill>
              <a:ln w="19050">
                <a:solidFill>
                  <a:schemeClr val="accent2">
                    <a:lumMod val="60000"/>
                    <a:lumMod val="75000"/>
                  </a:schemeClr>
                </a:solidFill>
              </a:ln>
              <a:effectLst>
                <a:innerShdw blurRad="114300">
                  <a:schemeClr val="accent2">
                    <a:lumMod val="60000"/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2">
                    <a:lumMod val="60000"/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F-B974-4044-AA70-52F624BDEED3}"/>
              </c:ext>
            </c:extLst>
          </c:dPt>
          <c:dLbls>
            <c:dLbl>
              <c:idx val="0"/>
              <c:tx>
                <c:rich>
                  <a:bodyPr rot="0" spcFirstLastPara="1" vertOverflow="clip" horzOverflow="clip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600" b="0" i="0" u="none" strike="noStrike" kern="1200" baseline="0">
                        <a:solidFill>
                          <a:schemeClr val="accent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defRPr>
                    </a:pPr>
                    <a:fld id="{17020E39-6349-45B9-8AC7-FB67E1EBFB3B}" type="CATEGORYNAME">
                      <a:rPr lang="en-US"/>
                      <a:pPr>
                        <a:defRPr sz="1600"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pPr>
                      <a:t>[CATEGORY NAME]</a:t>
                    </a:fld>
                    <a:r>
                      <a:rPr lang="en-US" baseline="0" dirty="0"/>
                      <a:t>
13%</a:t>
                    </a:r>
                  </a:p>
                </c:rich>
              </c:tx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1"/>
                  </a:solidFill>
                  <a:round/>
                </a:ln>
                <a:effectLst>
                  <a:outerShdw blurRad="50800" dist="38100" dir="2700000" algn="tl" rotWithShape="0">
                    <a:schemeClr val="accent1"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0" i="0" u="none" strike="noStrike" kern="1200" baseline="0">
                      <a:solidFill>
                        <a:schemeClr val="accent1"/>
                      </a:solidFill>
                      <a:effectLst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  <a:solidFill>
                      <a:schemeClr val="lt1">
                        <a:alpha val="90000"/>
                      </a:schemeClr>
                    </a:solidFill>
                    <a:ln w="12700" cap="flat" cmpd="sng" algn="ctr">
                      <a:solidFill>
                        <a:schemeClr val="accent1"/>
                      </a:solidFill>
                      <a:round/>
                    </a:ln>
                  </c15:spPr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B974-4044-AA70-52F624BDEED3}"/>
                </c:ext>
              </c:extLst>
            </c:dLbl>
            <c:dLbl>
              <c:idx val="1"/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2"/>
                  </a:solidFill>
                  <a:round/>
                </a:ln>
                <a:effectLst>
                  <a:outerShdw blurRad="50800" dist="38100" dir="2700000" algn="tl" rotWithShape="0">
                    <a:schemeClr val="accent2"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0" i="0" u="none" strike="noStrike" kern="1200" baseline="0">
                      <a:solidFill>
                        <a:schemeClr val="accent2"/>
                      </a:solidFill>
                      <a:effectLst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  <a:solidFill>
                      <a:schemeClr val="lt1">
                        <a:alpha val="90000"/>
                      </a:schemeClr>
                    </a:solidFill>
                    <a:ln w="12700" cap="flat" cmpd="sng" algn="ctr">
                      <a:solidFill>
                        <a:schemeClr val="accent1"/>
                      </a:solidFill>
                      <a:round/>
                    </a:ln>
                  </c15:spPr>
                </c:ext>
                <c:ext xmlns:c16="http://schemas.microsoft.com/office/drawing/2014/chart" uri="{C3380CC4-5D6E-409C-BE32-E72D297353CC}">
                  <c16:uniqueId val="{00000003-B974-4044-AA70-52F624BDEED3}"/>
                </c:ext>
              </c:extLst>
            </c:dLbl>
            <c:dLbl>
              <c:idx val="2"/>
              <c:layout>
                <c:manualLayout>
                  <c:x val="9.2746144589875901E-2"/>
                  <c:y val="-8.8500614762113301E-3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600" b="0" i="0" u="none" strike="noStrike" kern="1200" baseline="0">
                        <a:solidFill>
                          <a:schemeClr val="accent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defRPr>
                    </a:pPr>
                    <a:fld id="{0D9D4FF5-DB8A-4109-9603-032194D47E05}" type="CATEGORYNAME">
                      <a:rPr lang="en-US"/>
                      <a:pPr>
                        <a:defRPr sz="1600">
                          <a:solidFill>
                            <a:schemeClr val="accent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pPr>
                      <a:t>[CATEGORY NAME]</a:t>
                    </a:fld>
                    <a:r>
                      <a:rPr lang="en-US" dirty="0"/>
                      <a:t>
2%</a:t>
                    </a:r>
                  </a:p>
                </c:rich>
              </c:tx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3"/>
                  </a:solidFill>
                  <a:round/>
                </a:ln>
                <a:effectLst>
                  <a:outerShdw blurRad="50800" dist="38100" dir="2700000" algn="tl" rotWithShape="0">
                    <a:schemeClr val="accent3"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0" i="0" u="none" strike="noStrike" kern="1200" baseline="0">
                      <a:solidFill>
                        <a:schemeClr val="accent1"/>
                      </a:solidFill>
                      <a:effectLst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  <a:solidFill>
                      <a:schemeClr val="lt1">
                        <a:alpha val="90000"/>
                      </a:schemeClr>
                    </a:solidFill>
                    <a:ln w="12700" cap="flat" cmpd="sng" algn="ctr">
                      <a:solidFill>
                        <a:schemeClr val="accent1"/>
                      </a:solidFill>
                      <a:round/>
                    </a:ln>
                  </c15:spPr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B974-4044-AA70-52F624BDEED3}"/>
                </c:ext>
              </c:extLst>
            </c:dLbl>
            <c:dLbl>
              <c:idx val="3"/>
              <c:layout>
                <c:manualLayout>
                  <c:x val="9.1811487665583849E-2"/>
                  <c:y val="9.1095849185386907E-2"/>
                </c:manualLayout>
              </c:layout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4"/>
                  </a:solidFill>
                  <a:round/>
                </a:ln>
                <a:effectLst>
                  <a:outerShdw blurRad="50800" dist="38100" dir="2700000" algn="tl" rotWithShape="0">
                    <a:schemeClr val="accent4"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0" i="0" u="none" strike="noStrike" kern="1200" baseline="0">
                      <a:solidFill>
                        <a:schemeClr val="accent4"/>
                      </a:solidFill>
                      <a:effectLst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  <a:solidFill>
                      <a:schemeClr val="lt1">
                        <a:alpha val="90000"/>
                      </a:schemeClr>
                    </a:solidFill>
                    <a:ln w="12700" cap="flat" cmpd="sng" algn="ctr">
                      <a:solidFill>
                        <a:schemeClr val="accent1"/>
                      </a:solidFill>
                      <a:round/>
                    </a:ln>
                  </c15:spPr>
                </c:ext>
                <c:ext xmlns:c16="http://schemas.microsoft.com/office/drawing/2014/chart" uri="{C3380CC4-5D6E-409C-BE32-E72D297353CC}">
                  <c16:uniqueId val="{00000007-B974-4044-AA70-52F624BDEED3}"/>
                </c:ext>
              </c:extLst>
            </c:dLbl>
            <c:dLbl>
              <c:idx val="4"/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5"/>
                  </a:solidFill>
                  <a:round/>
                </a:ln>
                <a:effectLst>
                  <a:outerShdw blurRad="50800" dist="38100" dir="2700000" algn="tl" rotWithShape="0">
                    <a:schemeClr val="accent5"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0" i="0" u="none" strike="noStrike" kern="1200" baseline="0">
                      <a:solidFill>
                        <a:schemeClr val="accent5"/>
                      </a:solidFill>
                      <a:effectLst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  <a:solidFill>
                      <a:schemeClr val="lt1">
                        <a:alpha val="90000"/>
                      </a:schemeClr>
                    </a:solidFill>
                    <a:ln w="12700" cap="flat" cmpd="sng" algn="ctr">
                      <a:solidFill>
                        <a:schemeClr val="accent1"/>
                      </a:solidFill>
                      <a:round/>
                    </a:ln>
                  </c15:spPr>
                </c:ext>
                <c:ext xmlns:c16="http://schemas.microsoft.com/office/drawing/2014/chart" uri="{C3380CC4-5D6E-409C-BE32-E72D297353CC}">
                  <c16:uniqueId val="{00000009-B974-4044-AA70-52F624BDEED3}"/>
                </c:ext>
              </c:extLst>
            </c:dLbl>
            <c:dLbl>
              <c:idx val="5"/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6"/>
                  </a:solidFill>
                  <a:round/>
                </a:ln>
                <a:effectLst>
                  <a:outerShdw blurRad="50800" dist="38100" dir="2700000" algn="tl" rotWithShape="0">
                    <a:schemeClr val="accent6"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0" i="0" u="none" strike="noStrike" kern="1200" baseline="0">
                      <a:solidFill>
                        <a:schemeClr val="accent6"/>
                      </a:solidFill>
                      <a:effectLst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  <a:solidFill>
                      <a:schemeClr val="lt1">
                        <a:alpha val="90000"/>
                      </a:schemeClr>
                    </a:solidFill>
                    <a:ln w="12700" cap="flat" cmpd="sng" algn="ctr">
                      <a:solidFill>
                        <a:schemeClr val="accent1"/>
                      </a:solidFill>
                      <a:round/>
                    </a:ln>
                  </c15:spPr>
                </c:ext>
                <c:ext xmlns:c16="http://schemas.microsoft.com/office/drawing/2014/chart" uri="{C3380CC4-5D6E-409C-BE32-E72D297353CC}">
                  <c16:uniqueId val="{0000000B-B974-4044-AA70-52F624BDEED3}"/>
                </c:ext>
              </c:extLst>
            </c:dLbl>
            <c:dLbl>
              <c:idx val="6"/>
              <c:layout>
                <c:manualLayout>
                  <c:x val="0.17699982375581383"/>
                  <c:y val="-0.10951267107095877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600" b="0" i="0" u="none" strike="noStrike" kern="1200" baseline="0">
                        <a:solidFill>
                          <a:schemeClr val="accent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defRPr>
                    </a:pPr>
                    <a:fld id="{29A10D9F-E5AC-4893-8416-60001E9957BF}" type="CATEGORYNAME">
                      <a:rPr lang="en-US" sz="1600">
                        <a:latin typeface="Arial" panose="020B0604020202020204" pitchFamily="34" charset="0"/>
                        <a:cs typeface="Arial" panose="020B0604020202020204" pitchFamily="34" charset="0"/>
                      </a:rPr>
                      <a:pPr>
                        <a:defRPr sz="1600">
                          <a:solidFill>
                            <a:schemeClr val="accent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pPr>
                      <a:t>[CATEGORY NAME]</a:t>
                    </a:fld>
                    <a:r>
                      <a: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
41%</a:t>
                    </a:r>
                  </a:p>
                </c:rich>
              </c:tx>
              <c:spPr>
                <a:xfrm>
                  <a:off x="918530" y="3582157"/>
                  <a:ext cx="1105936" cy="320216"/>
                </a:xfrm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1">
                      <a:lumMod val="60000"/>
                    </a:schemeClr>
                  </a:solidFill>
                  <a:round/>
                </a:ln>
                <a:effectLst>
                  <a:outerShdw blurRad="50800" dist="38100" dir="2700000" algn="tl" rotWithShape="0">
                    <a:schemeClr val="accent1">
                      <a:lumMod val="60000"/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600" b="0" i="0" u="none" strike="noStrike" kern="1200" baseline="0">
                      <a:solidFill>
                        <a:schemeClr val="accent1"/>
                      </a:solidFill>
                      <a:effectLst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  <a:solidFill>
                      <a:schemeClr val="lt1">
                        <a:alpha val="90000"/>
                      </a:schemeClr>
                    </a:solidFill>
                    <a:ln w="12700" cap="flat" cmpd="sng" algn="ctr">
                      <a:solidFill>
                        <a:schemeClr val="accent1"/>
                      </a:solidFill>
                      <a:round/>
                    </a:ln>
                  </c15:spPr>
                  <c15:layout>
                    <c:manualLayout>
                      <c:w val="9.4445721653677081E-2"/>
                      <c:h val="0.22854924044909755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D-B974-4044-AA70-52F624BDEED3}"/>
                </c:ext>
              </c:extLst>
            </c:dLbl>
            <c:dLbl>
              <c:idx val="7"/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2">
                      <a:lumMod val="60000"/>
                    </a:schemeClr>
                  </a:solidFill>
                  <a:round/>
                </a:ln>
                <a:effectLst>
                  <a:outerShdw blurRad="50800" dist="38100" dir="2700000" algn="tl" rotWithShape="0">
                    <a:schemeClr val="accent2">
                      <a:lumMod val="60000"/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0" i="0" u="none" strike="noStrike" kern="1200" baseline="0">
                      <a:solidFill>
                        <a:schemeClr val="accent2">
                          <a:lumMod val="60000"/>
                        </a:schemeClr>
                      </a:solidFill>
                      <a:effectLst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  <a:solidFill>
                      <a:schemeClr val="lt1">
                        <a:alpha val="90000"/>
                      </a:schemeClr>
                    </a:solidFill>
                    <a:ln w="12700" cap="flat" cmpd="sng" algn="ctr">
                      <a:solidFill>
                        <a:schemeClr val="accent1"/>
                      </a:solidFill>
                      <a:round/>
                    </a:ln>
                  </c15:spPr>
                </c:ext>
                <c:ext xmlns:c16="http://schemas.microsoft.com/office/drawing/2014/chart" uri="{C3380CC4-5D6E-409C-BE32-E72D297353CC}">
                  <c16:uniqueId val="{0000000F-B974-4044-AA70-52F624BDEED3}"/>
                </c:ext>
              </c:extLst>
            </c:dLbl>
            <c:spPr>
              <a:solidFill>
                <a:prstClr val="white">
                  <a:alpha val="90000"/>
                </a:prstClr>
              </a:solidFill>
              <a:ln w="12700" cap="flat" cmpd="sng" algn="ctr">
                <a:solidFill>
                  <a:srgbClr val="5B9BD5"/>
                </a:solidFill>
                <a:round/>
              </a:ln>
              <a:effectLst>
                <a:outerShdw blurRad="50800" dist="38100" dir="2700000" algn="tl" rotWithShape="0">
                  <a:srgbClr val="5B9BD5">
                    <a:lumMod val="75000"/>
                    <a:alpha val="40000"/>
                  </a:srgbClr>
                </a:outerShdw>
              </a:effectLst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accent1"/>
                    </a:solidFill>
                    <a:effectLst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bestFit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tx1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solidFill>
                    <a:schemeClr val="lt1">
                      <a:alpha val="90000"/>
                    </a:schemeClr>
                  </a:solidFill>
                  <a:ln w="12700" cap="flat" cmpd="sng" algn="ctr">
                    <a:solidFill>
                      <a:schemeClr val="accent1"/>
                    </a:solidFill>
                    <a:round/>
                  </a:ln>
                </c15:spPr>
              </c:ext>
            </c:extLst>
          </c:dLbls>
          <c:cat>
            <c:strRef>
              <c:f>'PT  GF All Combined'!$I$80:$I$87</c:f>
              <c:strCache>
                <c:ptCount val="8"/>
                <c:pt idx="0">
                  <c:v>Non-Departmental</c:v>
                </c:pt>
                <c:pt idx="1">
                  <c:v>Executive</c:v>
                </c:pt>
                <c:pt idx="2">
                  <c:v>Finance</c:v>
                </c:pt>
                <c:pt idx="3">
                  <c:v>Planning &amp; Development</c:v>
                </c:pt>
                <c:pt idx="4">
                  <c:v>Parks &amp; Recreation</c:v>
                </c:pt>
                <c:pt idx="5">
                  <c:v>Public Works</c:v>
                </c:pt>
                <c:pt idx="6">
                  <c:v>Police</c:v>
                </c:pt>
                <c:pt idx="7">
                  <c:v>Fire &amp; Emergency Services</c:v>
                </c:pt>
              </c:strCache>
            </c:strRef>
          </c:cat>
          <c:val>
            <c:numRef>
              <c:f>'PT  GF All Combined'!$J$80:$J$87</c:f>
              <c:numCache>
                <c:formatCode>_("$"* #,##0_);_("$"* \(#,##0\);_("$"* "-"_);_(@_)</c:formatCode>
                <c:ptCount val="8"/>
                <c:pt idx="0">
                  <c:v>5047414</c:v>
                </c:pt>
                <c:pt idx="1">
                  <c:v>1769970</c:v>
                </c:pt>
                <c:pt idx="2">
                  <c:v>501527</c:v>
                </c:pt>
                <c:pt idx="3">
                  <c:v>1587397</c:v>
                </c:pt>
                <c:pt idx="4">
                  <c:v>4596545</c:v>
                </c:pt>
                <c:pt idx="5">
                  <c:v>2078884</c:v>
                </c:pt>
                <c:pt idx="6">
                  <c:v>12086833</c:v>
                </c:pt>
                <c:pt idx="7">
                  <c:v>3478495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B974-4044-AA70-52F624BDEED3}"/>
            </c:ext>
          </c:extLst>
        </c:ser>
        <c:ser>
          <c:idx val="1"/>
          <c:order val="1"/>
          <c:dPt>
            <c:idx val="0"/>
            <c:bubble3D val="0"/>
            <c:spPr>
              <a:solidFill>
                <a:schemeClr val="accent1">
                  <a:alpha val="90000"/>
                </a:schemeClr>
              </a:solidFill>
              <a:ln w="19050">
                <a:solidFill>
                  <a:schemeClr val="accent1">
                    <a:lumMod val="75000"/>
                  </a:schemeClr>
                </a:solidFill>
              </a:ln>
              <a:effectLst>
                <a:innerShdw blurRad="114300">
                  <a:schemeClr val="accent1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1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2-B974-4044-AA70-52F624BDEED3}"/>
              </c:ext>
            </c:extLst>
          </c:dPt>
          <c:dPt>
            <c:idx val="1"/>
            <c:bubble3D val="0"/>
            <c:spPr>
              <a:solidFill>
                <a:schemeClr val="accent2">
                  <a:alpha val="90000"/>
                </a:schemeClr>
              </a:solidFill>
              <a:ln w="19050">
                <a:solidFill>
                  <a:schemeClr val="accent2">
                    <a:lumMod val="75000"/>
                  </a:schemeClr>
                </a:solidFill>
              </a:ln>
              <a:effectLst>
                <a:innerShdw blurRad="114300">
                  <a:schemeClr val="accent2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2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4-B974-4044-AA70-52F624BDEED3}"/>
              </c:ext>
            </c:extLst>
          </c:dPt>
          <c:dPt>
            <c:idx val="2"/>
            <c:bubble3D val="0"/>
            <c:spPr>
              <a:solidFill>
                <a:schemeClr val="accent3">
                  <a:alpha val="90000"/>
                </a:schemeClr>
              </a:solidFill>
              <a:ln w="19050">
                <a:solidFill>
                  <a:schemeClr val="accent3">
                    <a:lumMod val="75000"/>
                  </a:schemeClr>
                </a:solidFill>
              </a:ln>
              <a:effectLst>
                <a:innerShdw blurRad="114300">
                  <a:schemeClr val="accent3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3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6-B974-4044-AA70-52F624BDEED3}"/>
              </c:ext>
            </c:extLst>
          </c:dPt>
          <c:dPt>
            <c:idx val="3"/>
            <c:bubble3D val="0"/>
            <c:spPr>
              <a:solidFill>
                <a:schemeClr val="accent4">
                  <a:alpha val="90000"/>
                </a:schemeClr>
              </a:solidFill>
              <a:ln w="19050">
                <a:solidFill>
                  <a:schemeClr val="accent4">
                    <a:lumMod val="75000"/>
                  </a:schemeClr>
                </a:solidFill>
              </a:ln>
              <a:effectLst>
                <a:innerShdw blurRad="114300">
                  <a:schemeClr val="accent4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4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8-B974-4044-AA70-52F624BDEED3}"/>
              </c:ext>
            </c:extLst>
          </c:dPt>
          <c:dPt>
            <c:idx val="4"/>
            <c:bubble3D val="0"/>
            <c:spPr>
              <a:solidFill>
                <a:schemeClr val="accent5">
                  <a:alpha val="90000"/>
                </a:schemeClr>
              </a:solidFill>
              <a:ln w="19050">
                <a:solidFill>
                  <a:schemeClr val="accent5">
                    <a:lumMod val="75000"/>
                  </a:schemeClr>
                </a:solidFill>
              </a:ln>
              <a:effectLst>
                <a:innerShdw blurRad="114300">
                  <a:schemeClr val="accent5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5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A-B974-4044-AA70-52F624BDEED3}"/>
              </c:ext>
            </c:extLst>
          </c:dPt>
          <c:dPt>
            <c:idx val="5"/>
            <c:bubble3D val="0"/>
            <c:spPr>
              <a:solidFill>
                <a:schemeClr val="accent6">
                  <a:alpha val="90000"/>
                </a:schemeClr>
              </a:solidFill>
              <a:ln w="19050">
                <a:solidFill>
                  <a:schemeClr val="accent6">
                    <a:lumMod val="75000"/>
                  </a:schemeClr>
                </a:solidFill>
              </a:ln>
              <a:effectLst>
                <a:innerShdw blurRad="114300">
                  <a:schemeClr val="accent6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6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C-B974-4044-AA70-52F624BDEED3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  <a:alpha val="90000"/>
                </a:schemeClr>
              </a:solidFill>
              <a:ln w="19050">
                <a:solidFill>
                  <a:schemeClr val="accent1">
                    <a:lumMod val="60000"/>
                    <a:lumMod val="75000"/>
                  </a:schemeClr>
                </a:solidFill>
              </a:ln>
              <a:effectLst>
                <a:innerShdw blurRad="114300">
                  <a:schemeClr val="accent1">
                    <a:lumMod val="60000"/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1">
                    <a:lumMod val="60000"/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E-B974-4044-AA70-52F624BDEED3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  <a:alpha val="90000"/>
                </a:schemeClr>
              </a:solidFill>
              <a:ln w="19050">
                <a:solidFill>
                  <a:schemeClr val="accent2">
                    <a:lumMod val="60000"/>
                    <a:lumMod val="75000"/>
                  </a:schemeClr>
                </a:solidFill>
              </a:ln>
              <a:effectLst>
                <a:innerShdw blurRad="114300">
                  <a:schemeClr val="accent2">
                    <a:lumMod val="60000"/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2">
                    <a:lumMod val="60000"/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20-B974-4044-AA70-52F624BDEED3}"/>
              </c:ext>
            </c:extLst>
          </c:dPt>
          <c:dLbls>
            <c:dLbl>
              <c:idx val="0"/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1"/>
                  </a:solidFill>
                  <a:round/>
                </a:ln>
                <a:effectLst>
                  <a:outerShdw blurRad="50800" dist="38100" dir="2700000" algn="tl" rotWithShape="0">
                    <a:schemeClr val="accent1"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0" i="0" u="none" strike="noStrike" kern="1200" baseline="0">
                      <a:solidFill>
                        <a:schemeClr val="accent1"/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in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solidFill>
                      <a:schemeClr val="lt1">
                        <a:alpha val="90000"/>
                      </a:schemeClr>
                    </a:solidFill>
                    <a:ln w="12700" cap="flat" cmpd="sng" algn="ctr">
                      <a:solidFill>
                        <a:schemeClr val="accent1"/>
                      </a:solidFill>
                      <a:round/>
                    </a:ln>
                  </c15:spPr>
                </c:ext>
                <c:ext xmlns:c16="http://schemas.microsoft.com/office/drawing/2014/chart" uri="{C3380CC4-5D6E-409C-BE32-E72D297353CC}">
                  <c16:uniqueId val="{00000012-B974-4044-AA70-52F624BDEED3}"/>
                </c:ext>
              </c:extLst>
            </c:dLbl>
            <c:dLbl>
              <c:idx val="1"/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2"/>
                  </a:solidFill>
                  <a:round/>
                </a:ln>
                <a:effectLst>
                  <a:outerShdw blurRad="50800" dist="38100" dir="2700000" algn="tl" rotWithShape="0">
                    <a:schemeClr val="accent2"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0" i="0" u="none" strike="noStrike" kern="1200" baseline="0">
                      <a:solidFill>
                        <a:schemeClr val="accent2"/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in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solidFill>
                      <a:schemeClr val="lt1">
                        <a:alpha val="90000"/>
                      </a:schemeClr>
                    </a:solidFill>
                    <a:ln w="12700" cap="flat" cmpd="sng" algn="ctr">
                      <a:solidFill>
                        <a:schemeClr val="accent1"/>
                      </a:solidFill>
                      <a:round/>
                    </a:ln>
                  </c15:spPr>
                </c:ext>
                <c:ext xmlns:c16="http://schemas.microsoft.com/office/drawing/2014/chart" uri="{C3380CC4-5D6E-409C-BE32-E72D297353CC}">
                  <c16:uniqueId val="{00000014-B974-4044-AA70-52F624BDEED3}"/>
                </c:ext>
              </c:extLst>
            </c:dLbl>
            <c:dLbl>
              <c:idx val="2"/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3"/>
                  </a:solidFill>
                  <a:round/>
                </a:ln>
                <a:effectLst>
                  <a:outerShdw blurRad="50800" dist="38100" dir="2700000" algn="tl" rotWithShape="0">
                    <a:schemeClr val="accent3"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0" i="0" u="none" strike="noStrike" kern="1200" baseline="0">
                      <a:solidFill>
                        <a:schemeClr val="accent3"/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in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solidFill>
                      <a:schemeClr val="lt1">
                        <a:alpha val="90000"/>
                      </a:schemeClr>
                    </a:solidFill>
                    <a:ln w="12700" cap="flat" cmpd="sng" algn="ctr">
                      <a:solidFill>
                        <a:schemeClr val="accent1"/>
                      </a:solidFill>
                      <a:round/>
                    </a:ln>
                  </c15:spPr>
                </c:ext>
                <c:ext xmlns:c16="http://schemas.microsoft.com/office/drawing/2014/chart" uri="{C3380CC4-5D6E-409C-BE32-E72D297353CC}">
                  <c16:uniqueId val="{00000016-B974-4044-AA70-52F624BDEED3}"/>
                </c:ext>
              </c:extLst>
            </c:dLbl>
            <c:dLbl>
              <c:idx val="3"/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4"/>
                  </a:solidFill>
                  <a:round/>
                </a:ln>
                <a:effectLst>
                  <a:outerShdw blurRad="50800" dist="38100" dir="2700000" algn="tl" rotWithShape="0">
                    <a:schemeClr val="accent4"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0" i="0" u="none" strike="noStrike" kern="1200" baseline="0">
                      <a:solidFill>
                        <a:schemeClr val="accent4"/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in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solidFill>
                      <a:schemeClr val="lt1">
                        <a:alpha val="90000"/>
                      </a:schemeClr>
                    </a:solidFill>
                    <a:ln w="12700" cap="flat" cmpd="sng" algn="ctr">
                      <a:solidFill>
                        <a:schemeClr val="accent1"/>
                      </a:solidFill>
                      <a:round/>
                    </a:ln>
                  </c15:spPr>
                </c:ext>
                <c:ext xmlns:c16="http://schemas.microsoft.com/office/drawing/2014/chart" uri="{C3380CC4-5D6E-409C-BE32-E72D297353CC}">
                  <c16:uniqueId val="{00000018-B974-4044-AA70-52F624BDEED3}"/>
                </c:ext>
              </c:extLst>
            </c:dLbl>
            <c:dLbl>
              <c:idx val="4"/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5"/>
                  </a:solidFill>
                  <a:round/>
                </a:ln>
                <a:effectLst>
                  <a:outerShdw blurRad="50800" dist="38100" dir="2700000" algn="tl" rotWithShape="0">
                    <a:schemeClr val="accent5"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0" i="0" u="none" strike="noStrike" kern="1200" baseline="0">
                      <a:solidFill>
                        <a:schemeClr val="accent5"/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in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solidFill>
                      <a:schemeClr val="lt1">
                        <a:alpha val="90000"/>
                      </a:schemeClr>
                    </a:solidFill>
                    <a:ln w="12700" cap="flat" cmpd="sng" algn="ctr">
                      <a:solidFill>
                        <a:schemeClr val="accent1"/>
                      </a:solidFill>
                      <a:round/>
                    </a:ln>
                  </c15:spPr>
                </c:ext>
                <c:ext xmlns:c16="http://schemas.microsoft.com/office/drawing/2014/chart" uri="{C3380CC4-5D6E-409C-BE32-E72D297353CC}">
                  <c16:uniqueId val="{0000001A-B974-4044-AA70-52F624BDEED3}"/>
                </c:ext>
              </c:extLst>
            </c:dLbl>
            <c:dLbl>
              <c:idx val="5"/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6"/>
                  </a:solidFill>
                  <a:round/>
                </a:ln>
                <a:effectLst>
                  <a:outerShdw blurRad="50800" dist="38100" dir="2700000" algn="tl" rotWithShape="0">
                    <a:schemeClr val="accent6"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0" i="0" u="none" strike="noStrike" kern="1200" baseline="0">
                      <a:solidFill>
                        <a:schemeClr val="accent6"/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in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solidFill>
                      <a:schemeClr val="lt1">
                        <a:alpha val="90000"/>
                      </a:schemeClr>
                    </a:solidFill>
                    <a:ln w="12700" cap="flat" cmpd="sng" algn="ctr">
                      <a:solidFill>
                        <a:schemeClr val="accent1"/>
                      </a:solidFill>
                      <a:round/>
                    </a:ln>
                  </c15:spPr>
                </c:ext>
                <c:ext xmlns:c16="http://schemas.microsoft.com/office/drawing/2014/chart" uri="{C3380CC4-5D6E-409C-BE32-E72D297353CC}">
                  <c16:uniqueId val="{0000001C-B974-4044-AA70-52F624BDEED3}"/>
                </c:ext>
              </c:extLst>
            </c:dLbl>
            <c:dLbl>
              <c:idx val="6"/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1">
                      <a:lumMod val="60000"/>
                    </a:schemeClr>
                  </a:solidFill>
                  <a:round/>
                </a:ln>
                <a:effectLst>
                  <a:outerShdw blurRad="50800" dist="38100" dir="2700000" algn="tl" rotWithShape="0">
                    <a:schemeClr val="accent1">
                      <a:lumMod val="60000"/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0" i="0" u="none" strike="noStrike" kern="1200" baseline="0">
                      <a:solidFill>
                        <a:schemeClr val="accent1">
                          <a:lumMod val="60000"/>
                        </a:schemeClr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in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solidFill>
                      <a:schemeClr val="lt1">
                        <a:alpha val="90000"/>
                      </a:schemeClr>
                    </a:solidFill>
                    <a:ln w="12700" cap="flat" cmpd="sng" algn="ctr">
                      <a:solidFill>
                        <a:schemeClr val="accent1"/>
                      </a:solidFill>
                      <a:round/>
                    </a:ln>
                  </c15:spPr>
                </c:ext>
                <c:ext xmlns:c16="http://schemas.microsoft.com/office/drawing/2014/chart" uri="{C3380CC4-5D6E-409C-BE32-E72D297353CC}">
                  <c16:uniqueId val="{0000001E-B974-4044-AA70-52F624BDEED3}"/>
                </c:ext>
              </c:extLst>
            </c:dLbl>
            <c:dLbl>
              <c:idx val="7"/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2">
                      <a:lumMod val="60000"/>
                    </a:schemeClr>
                  </a:solidFill>
                  <a:round/>
                </a:ln>
                <a:effectLst>
                  <a:outerShdw blurRad="50800" dist="38100" dir="2700000" algn="tl" rotWithShape="0">
                    <a:schemeClr val="accent2">
                      <a:lumMod val="60000"/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0" i="0" u="none" strike="noStrike" kern="1200" baseline="0">
                      <a:solidFill>
                        <a:schemeClr val="accent2">
                          <a:lumMod val="60000"/>
                        </a:schemeClr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in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solidFill>
                      <a:schemeClr val="lt1">
                        <a:alpha val="90000"/>
                      </a:schemeClr>
                    </a:solidFill>
                    <a:ln w="12700" cap="flat" cmpd="sng" algn="ctr">
                      <a:solidFill>
                        <a:schemeClr val="accent1"/>
                      </a:solidFill>
                      <a:round/>
                    </a:ln>
                  </c15:spPr>
                </c:ext>
                <c:ext xmlns:c16="http://schemas.microsoft.com/office/drawing/2014/chart" uri="{C3380CC4-5D6E-409C-BE32-E72D297353CC}">
                  <c16:uniqueId val="{00000020-B974-4044-AA70-52F624BDEED3}"/>
                </c:ext>
              </c:extLst>
            </c:dLbl>
            <c:spPr>
              <a:solidFill>
                <a:prstClr val="white">
                  <a:alpha val="90000"/>
                </a:prstClr>
              </a:solidFill>
              <a:ln w="12700" cap="flat" cmpd="sng" algn="ctr">
                <a:solidFill>
                  <a:srgbClr val="ED7D31"/>
                </a:solidFill>
                <a:round/>
              </a:ln>
              <a:effectLst>
                <a:outerShdw blurRad="50800" dist="38100" dir="2700000" algn="tl" rotWithShape="0">
                  <a:srgbClr val="ED7D31">
                    <a:lumMod val="75000"/>
                    <a:alpha val="40000"/>
                  </a:srgbClr>
                </a:outerShdw>
              </a:effectLst>
            </c:spPr>
            <c:dLblPos val="inEnd"/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solidFill>
                    <a:schemeClr val="lt1">
                      <a:alpha val="90000"/>
                    </a:schemeClr>
                  </a:solidFill>
                  <a:ln w="12700" cap="flat" cmpd="sng" algn="ctr">
                    <a:solidFill>
                      <a:schemeClr val="accent1"/>
                    </a:solidFill>
                    <a:round/>
                  </a:ln>
                </c15:spPr>
              </c:ext>
            </c:extLst>
          </c:dLbls>
          <c:cat>
            <c:strRef>
              <c:f>'PT  GF All Combined'!$I$80:$I$87</c:f>
              <c:strCache>
                <c:ptCount val="8"/>
                <c:pt idx="0">
                  <c:v>Non-Departmental</c:v>
                </c:pt>
                <c:pt idx="1">
                  <c:v>Executive</c:v>
                </c:pt>
                <c:pt idx="2">
                  <c:v>Finance</c:v>
                </c:pt>
                <c:pt idx="3">
                  <c:v>Planning &amp; Development</c:v>
                </c:pt>
                <c:pt idx="4">
                  <c:v>Parks &amp; Recreation</c:v>
                </c:pt>
                <c:pt idx="5">
                  <c:v>Public Works</c:v>
                </c:pt>
                <c:pt idx="6">
                  <c:v>Police</c:v>
                </c:pt>
                <c:pt idx="7">
                  <c:v>Fire &amp; Emergency Services</c:v>
                </c:pt>
              </c:strCache>
            </c:strRef>
          </c:cat>
          <c:val>
            <c:numRef>
              <c:f>'PT  GF All Combined'!$K$80:$K$87</c:f>
              <c:numCache>
                <c:formatCode>0.0%</c:formatCode>
                <c:ptCount val="8"/>
                <c:pt idx="0">
                  <c:v>0.16205103113246785</c:v>
                </c:pt>
                <c:pt idx="1">
                  <c:v>5.6826221025961833E-2</c:v>
                </c:pt>
                <c:pt idx="2">
                  <c:v>1.6101902378281869E-2</c:v>
                </c:pt>
                <c:pt idx="3">
                  <c:v>5.0964577240263251E-2</c:v>
                </c:pt>
                <c:pt idx="4">
                  <c:v>0.14757554202940149</c:v>
                </c:pt>
                <c:pt idx="5">
                  <c:v>6.6744137850548682E-2</c:v>
                </c:pt>
                <c:pt idx="6">
                  <c:v>0.38805688433244029</c:v>
                </c:pt>
                <c:pt idx="7">
                  <c:v>0.11167970401063471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1-B974-4044-AA70-52F624BDEED3}"/>
            </c:ext>
          </c:extLst>
        </c:ser>
        <c:dLbls>
          <c:dLblPos val="in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5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4.8377865412397497E-2"/>
          <c:y val="0.11374680235860705"/>
          <c:w val="0.8396564219235535"/>
          <c:h val="0.80235747323459916"/>
        </c:manualLayout>
      </c:layout>
      <c:pie3DChart>
        <c:varyColors val="1"/>
        <c:ser>
          <c:idx val="0"/>
          <c:order val="0"/>
          <c:tx>
            <c:v>Millage Rate</c:v>
          </c:tx>
          <c:spPr>
            <a:ln>
              <a:solidFill>
                <a:schemeClr val="bg1"/>
              </a:solidFill>
            </a:ln>
          </c:spPr>
          <c:dPt>
            <c:idx val="0"/>
            <c:bubble3D val="0"/>
            <c:explosion val="5"/>
            <c:spPr>
              <a:solidFill>
                <a:schemeClr val="accent6">
                  <a:alpha val="90000"/>
                </a:schemeClr>
              </a:solidFill>
              <a:ln w="19050">
                <a:solidFill>
                  <a:schemeClr val="bg1"/>
                </a:solidFill>
              </a:ln>
              <a:effectLst>
                <a:innerShdw blurRad="114300">
                  <a:schemeClr val="accent6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bg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8AD0-447E-B0B9-0459945DE9D8}"/>
              </c:ext>
            </c:extLst>
          </c:dPt>
          <c:dPt>
            <c:idx val="1"/>
            <c:bubble3D val="0"/>
            <c:explosion val="5"/>
            <c:spPr>
              <a:solidFill>
                <a:schemeClr val="accent5">
                  <a:alpha val="90000"/>
                </a:schemeClr>
              </a:solidFill>
              <a:ln w="19050">
                <a:solidFill>
                  <a:schemeClr val="bg1"/>
                </a:solidFill>
              </a:ln>
              <a:effectLst>
                <a:innerShdw blurRad="114300">
                  <a:schemeClr val="accent5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bg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8AD0-447E-B0B9-0459945DE9D8}"/>
              </c:ext>
            </c:extLst>
          </c:dPt>
          <c:dPt>
            <c:idx val="2"/>
            <c:bubble3D val="0"/>
            <c:explosion val="5"/>
            <c:spPr>
              <a:solidFill>
                <a:schemeClr val="accent4">
                  <a:alpha val="90000"/>
                </a:schemeClr>
              </a:solidFill>
              <a:ln w="19050">
                <a:solidFill>
                  <a:schemeClr val="bg1"/>
                </a:solidFill>
              </a:ln>
              <a:effectLst>
                <a:innerShdw blurRad="114300">
                  <a:schemeClr val="accent4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bg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8AD0-447E-B0B9-0459945DE9D8}"/>
              </c:ext>
            </c:extLst>
          </c:dPt>
          <c:dPt>
            <c:idx val="3"/>
            <c:bubble3D val="0"/>
            <c:explosion val="5"/>
            <c:spPr>
              <a:solidFill>
                <a:schemeClr val="accent6">
                  <a:lumMod val="60000"/>
                  <a:alpha val="90000"/>
                </a:schemeClr>
              </a:solidFill>
              <a:ln w="19050">
                <a:solidFill>
                  <a:schemeClr val="bg1"/>
                </a:solidFill>
              </a:ln>
              <a:effectLst>
                <a:innerShdw blurRad="114300">
                  <a:schemeClr val="accent6">
                    <a:lumMod val="60000"/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bg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8AD0-447E-B0B9-0459945DE9D8}"/>
              </c:ext>
            </c:extLst>
          </c:dPt>
          <c:dPt>
            <c:idx val="4"/>
            <c:bubble3D val="0"/>
            <c:explosion val="5"/>
            <c:spPr>
              <a:solidFill>
                <a:schemeClr val="accent5">
                  <a:lumMod val="60000"/>
                  <a:alpha val="90000"/>
                </a:schemeClr>
              </a:solidFill>
              <a:ln w="19050">
                <a:solidFill>
                  <a:schemeClr val="bg1"/>
                </a:solidFill>
              </a:ln>
              <a:effectLst>
                <a:innerShdw blurRad="114300">
                  <a:schemeClr val="accent5">
                    <a:lumMod val="60000"/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bg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8AD0-447E-B0B9-0459945DE9D8}"/>
              </c:ext>
            </c:extLst>
          </c:dPt>
          <c:dLbls>
            <c:dLbl>
              <c:idx val="0"/>
              <c:layout>
                <c:manualLayout>
                  <c:x val="4.1492749192829283E-2"/>
                  <c:y val="-1.4199217168859728E-2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chemeClr val="accent6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defRPr>
                    </a:pPr>
                    <a:r>
                      <a:rPr lang="en-US" baseline="0" dirty="0"/>
                      <a:t>City of Atlantic Beach
15.5%</a:t>
                    </a:r>
                    <a:endParaRPr lang="en-US" dirty="0"/>
                  </a:p>
                </c:rich>
              </c:tx>
              <c:numFmt formatCode="0.0%" sourceLinked="0"/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6"/>
                  </a:solidFill>
                  <a:round/>
                </a:ln>
                <a:effectLst>
                  <a:outerShdw blurRad="50800" dist="38100" dir="2700000" algn="tl" rotWithShape="0">
                    <a:schemeClr val="accent6"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accent6"/>
                      </a:solidFill>
                      <a:effectLst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7142688839594838"/>
                      <c:h val="0.17342696225371557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1-8AD0-447E-B0B9-0459945DE9D8}"/>
                </c:ext>
              </c:extLst>
            </c:dLbl>
            <c:dLbl>
              <c:idx val="1"/>
              <c:layout>
                <c:manualLayout>
                  <c:x val="9.8317297848613469E-2"/>
                  <c:y val="-3.3852310635342497E-3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0" i="0" u="none" strike="noStrike" kern="1200" baseline="0">
                        <a:solidFill>
                          <a:schemeClr val="accent6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defRPr>
                    </a:pPr>
                    <a:fld id="{12EB8453-AE79-4EBE-97E2-4710EF27CABB}" type="CATEGORYNAME">
                      <a:rPr lang="en-US"/>
                      <a:pPr>
                        <a:defRPr sz="1200">
                          <a:solidFill>
                            <a:schemeClr val="accent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pPr>
                      <a:t>[CATEGORY NAME]</a:t>
                    </a:fld>
                    <a:r>
                      <a:rPr lang="en-US" baseline="0" dirty="0"/>
                      <a:t>
0.2%</a:t>
                    </a:r>
                  </a:p>
                </c:rich>
              </c:tx>
              <c:numFmt formatCode="0.0%" sourceLinked="0"/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5"/>
                  </a:solidFill>
                  <a:round/>
                </a:ln>
                <a:effectLst>
                  <a:outerShdw blurRad="50800" dist="38100" dir="2700000" algn="tl" rotWithShape="0">
                    <a:schemeClr val="accent5"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chemeClr val="accent6"/>
                      </a:solidFill>
                      <a:effectLst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3664238726391495"/>
                      <c:h val="0.19414788256671195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8AD0-447E-B0B9-0459945DE9D8}"/>
                </c:ext>
              </c:extLst>
            </c:dLbl>
            <c:dLbl>
              <c:idx val="2"/>
              <c:layout>
                <c:manualLayout>
                  <c:x val="-0.20198853977889031"/>
                  <c:y val="-0.2793493081801795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chemeClr val="accent6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defRPr>
                    </a:pPr>
                    <a:fld id="{EB46A98E-9AA1-4B05-BCC7-4F4C63DB92A0}" type="CATEGORYNAME">
                      <a:rPr lang="en-US"/>
                      <a:pPr>
                        <a:defRPr sz="1200" b="1">
                          <a:solidFill>
                            <a:schemeClr val="accent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pPr>
                      <a:t>[CATEGORY NAME]</a:t>
                    </a:fld>
                    <a:r>
                      <a:rPr lang="en-US" baseline="0" dirty="0"/>
                      <a:t>
38.9%</a:t>
                    </a:r>
                  </a:p>
                </c:rich>
              </c:tx>
              <c:numFmt formatCode="0.0%" sourceLinked="0"/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4"/>
                  </a:solidFill>
                  <a:round/>
                </a:ln>
                <a:effectLst>
                  <a:outerShdw blurRad="50800" dist="38100" dir="2700000" algn="tl" rotWithShape="0">
                    <a:schemeClr val="accent4"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accent6"/>
                      </a:solidFill>
                      <a:effectLst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1245442778556789"/>
                      <c:h val="0.17974843369144497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8AD0-447E-B0B9-0459945DE9D8}"/>
                </c:ext>
              </c:extLst>
            </c:dLbl>
            <c:dLbl>
              <c:idx val="3"/>
              <c:layout>
                <c:manualLayout>
                  <c:x val="-9.7968431220737978E-2"/>
                  <c:y val="-2.3894241376941169E-2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0" i="0" u="none" strike="noStrike" kern="1200" baseline="0">
                        <a:solidFill>
                          <a:schemeClr val="accent6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defRPr>
                    </a:pPr>
                    <a:fld id="{BF444216-F43E-41C4-BFCD-88F75D2D23E5}" type="CATEGORYNAME">
                      <a:rPr lang="en-US" sz="1200" b="1">
                        <a:latin typeface="Arial" panose="020B0604020202020204" pitchFamily="34" charset="0"/>
                        <a:cs typeface="Arial" panose="020B0604020202020204" pitchFamily="34" charset="0"/>
                      </a:rPr>
                      <a:pPr>
                        <a:defRPr sz="1200">
                          <a:solidFill>
                            <a:schemeClr val="accent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pPr>
                      <a:t>[CATEGORY NAME]</a:t>
                    </a:fld>
                    <a:r>
                      <a:rPr lang="en-US" sz="1200" baseline="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
</a:t>
                    </a:r>
                    <a:fld id="{76A109AF-B5C7-47DD-96A4-D0A1D34E3E8F}" type="PERCENTAGE">
                      <a:rPr lang="en-US" sz="1200" baseline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pPr>
                        <a:defRPr sz="1200">
                          <a:solidFill>
                            <a:schemeClr val="accent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pPr>
                      <a:t>[PERCENTAGE]</a:t>
                    </a:fld>
                    <a:endParaRPr lang="en-US" sz="1200" baseline="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c:rich>
              </c:tx>
              <c:numFmt formatCode="0.0%" sourceLinked="0"/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6">
                      <a:lumMod val="60000"/>
                    </a:schemeClr>
                  </a:solidFill>
                  <a:round/>
                </a:ln>
                <a:effectLst>
                  <a:outerShdw blurRad="50800" dist="38100" dir="2700000" algn="tl" rotWithShape="0">
                    <a:schemeClr val="accent6">
                      <a:lumMod val="60000"/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chemeClr val="accent6"/>
                      </a:solidFill>
                      <a:effectLst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0331050228310502"/>
                      <c:h val="0.16766718270360878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8AD0-447E-B0B9-0459945DE9D8}"/>
                </c:ext>
              </c:extLst>
            </c:dLbl>
            <c:dLbl>
              <c:idx val="4"/>
              <c:layout>
                <c:manualLayout>
                  <c:x val="0.17871351701050184"/>
                  <c:y val="4.1001240166707018E-2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chemeClr val="accent6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defRPr>
                    </a:pPr>
                    <a:fld id="{B9161A5E-52EB-4E83-A9C9-D45E17613150}" type="CATEGORYNAME">
                      <a:rPr lang="en-US"/>
                      <a:pPr>
                        <a:defRPr sz="1200" b="1">
                          <a:solidFill>
                            <a:schemeClr val="accent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pPr>
                      <a:t>[CATEGORY NAME]</a:t>
                    </a:fld>
                    <a:r>
                      <a:rPr lang="en-US" baseline="0" dirty="0"/>
                      <a:t>
44.4%</a:t>
                    </a:r>
                  </a:p>
                </c:rich>
              </c:tx>
              <c:numFmt formatCode="0.0%" sourceLinked="0"/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5">
                      <a:lumMod val="60000"/>
                    </a:schemeClr>
                  </a:solidFill>
                  <a:round/>
                </a:ln>
                <a:effectLst>
                  <a:outerShdw blurRad="50800" dist="38100" dir="2700000" algn="tl" rotWithShape="0">
                    <a:schemeClr val="accent5">
                      <a:lumMod val="60000"/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accent6"/>
                      </a:solidFill>
                      <a:effectLst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9793387984036237"/>
                      <c:h val="0.19990766211681876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8AD0-447E-B0B9-0459945DE9D8}"/>
                </c:ext>
              </c:extLst>
            </c:dLbl>
            <c:numFmt formatCode="0.0%" sourceLinked="0"/>
            <c:spPr>
              <a:solidFill>
                <a:prstClr val="white">
                  <a:alpha val="90000"/>
                </a:prstClr>
              </a:solidFill>
              <a:ln w="12700" cap="flat" cmpd="sng" algn="ctr">
                <a:solidFill>
                  <a:srgbClr val="70AD47"/>
                </a:solidFill>
                <a:round/>
              </a:ln>
              <a:effectLst>
                <a:outerShdw blurRad="50800" dist="38100" dir="2700000" algn="tl" rotWithShape="0">
                  <a:srgbClr val="70AD47">
                    <a:lumMod val="75000"/>
                    <a:alpha val="40000"/>
                  </a:srgbClr>
                </a:outerShdw>
              </a:effectLst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accent1"/>
                    </a:solidFill>
                    <a:effectLst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in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tx1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'FY2026 rates'!$D$15:$D$19</c:f>
              <c:strCache>
                <c:ptCount val="5"/>
                <c:pt idx="0">
                  <c:v>City of Jacksonville Beach</c:v>
                </c:pt>
                <c:pt idx="1">
                  <c:v>Inland Navigation</c:v>
                </c:pt>
                <c:pt idx="2">
                  <c:v>Duval County School Board</c:v>
                </c:pt>
                <c:pt idx="3">
                  <c:v>Water Management District</c:v>
                </c:pt>
                <c:pt idx="4">
                  <c:v>City of Jacksonville</c:v>
                </c:pt>
              </c:strCache>
            </c:strRef>
          </c:cat>
          <c:val>
            <c:numRef>
              <c:f>'FY2026 rates'!$E$15:$E$19</c:f>
              <c:numCache>
                <c:formatCode>_(* #,##0.0000_);_(* \(#,##0.0000\);_(* "-"??_);_(@_)</c:formatCode>
                <c:ptCount val="5"/>
                <c:pt idx="0">
                  <c:v>3.9946999999999999</c:v>
                </c:pt>
                <c:pt idx="1">
                  <c:v>2.7E-2</c:v>
                </c:pt>
                <c:pt idx="2">
                  <c:v>6.343</c:v>
                </c:pt>
                <c:pt idx="3">
                  <c:v>0.17929999999999999</c:v>
                </c:pt>
                <c:pt idx="4">
                  <c:v>7.9012000000000002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8AD0-447E-B0B9-0459945DE9D8}"/>
            </c:ext>
          </c:extLst>
        </c:ser>
        <c:dLbls>
          <c:dLblPos val="in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50"/>
      <c:rotY val="3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"/>
          <c:y val="7.6496011111984374E-3"/>
          <c:w val="1"/>
          <c:h val="0.97695145722993726"/>
        </c:manualLayout>
      </c:layout>
      <c:pie3DChart>
        <c:varyColors val="1"/>
        <c:dLbls>
          <c:dLblPos val="inEnd"/>
          <c:showLegendKey val="0"/>
          <c:showVal val="0"/>
          <c:showCatName val="1"/>
          <c:showSerName val="0"/>
          <c:showPercent val="0"/>
          <c:showBubbleSize val="0"/>
          <c:showLeaderLines val="0"/>
        </c:dLbls>
      </c:pie3DChart>
      <c:spPr>
        <a:noFill/>
        <a:ln w="25400"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400"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5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4.8377865412397497E-2"/>
          <c:y val="0.11374680235860705"/>
          <c:w val="0.8396564219235535"/>
          <c:h val="0.80235747323459916"/>
        </c:manualLayout>
      </c:layout>
      <c:pie3DChart>
        <c:varyColors val="1"/>
        <c:ser>
          <c:idx val="0"/>
          <c:order val="0"/>
          <c:tx>
            <c:v>Millage Rate</c:v>
          </c:tx>
          <c:spPr>
            <a:ln>
              <a:solidFill>
                <a:schemeClr val="bg1"/>
              </a:solidFill>
            </a:ln>
          </c:spPr>
          <c:dPt>
            <c:idx val="0"/>
            <c:bubble3D val="0"/>
            <c:explosion val="5"/>
            <c:spPr>
              <a:solidFill>
                <a:schemeClr val="accent6">
                  <a:alpha val="90000"/>
                </a:schemeClr>
              </a:solidFill>
              <a:ln w="19050">
                <a:solidFill>
                  <a:schemeClr val="bg1"/>
                </a:solidFill>
              </a:ln>
              <a:effectLst>
                <a:innerShdw blurRad="114300">
                  <a:schemeClr val="accent6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bg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8AD0-447E-B0B9-0459945DE9D8}"/>
              </c:ext>
            </c:extLst>
          </c:dPt>
          <c:dPt>
            <c:idx val="1"/>
            <c:bubble3D val="0"/>
            <c:explosion val="5"/>
            <c:spPr>
              <a:solidFill>
                <a:schemeClr val="accent5">
                  <a:alpha val="90000"/>
                </a:schemeClr>
              </a:solidFill>
              <a:ln w="19050">
                <a:solidFill>
                  <a:schemeClr val="bg1"/>
                </a:solidFill>
              </a:ln>
              <a:effectLst>
                <a:innerShdw blurRad="114300">
                  <a:schemeClr val="accent5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bg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8AD0-447E-B0B9-0459945DE9D8}"/>
              </c:ext>
            </c:extLst>
          </c:dPt>
          <c:dPt>
            <c:idx val="2"/>
            <c:bubble3D val="0"/>
            <c:explosion val="5"/>
            <c:spPr>
              <a:solidFill>
                <a:schemeClr val="accent4">
                  <a:alpha val="90000"/>
                </a:schemeClr>
              </a:solidFill>
              <a:ln w="19050">
                <a:solidFill>
                  <a:schemeClr val="bg1"/>
                </a:solidFill>
              </a:ln>
              <a:effectLst>
                <a:innerShdw blurRad="114300">
                  <a:schemeClr val="accent4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bg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8AD0-447E-B0B9-0459945DE9D8}"/>
              </c:ext>
            </c:extLst>
          </c:dPt>
          <c:dPt>
            <c:idx val="3"/>
            <c:bubble3D val="0"/>
            <c:explosion val="5"/>
            <c:spPr>
              <a:solidFill>
                <a:schemeClr val="accent6">
                  <a:lumMod val="60000"/>
                  <a:alpha val="90000"/>
                </a:schemeClr>
              </a:solidFill>
              <a:ln w="19050">
                <a:solidFill>
                  <a:schemeClr val="bg1"/>
                </a:solidFill>
              </a:ln>
              <a:effectLst>
                <a:innerShdw blurRad="114300">
                  <a:schemeClr val="accent6">
                    <a:lumMod val="60000"/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bg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8AD0-447E-B0B9-0459945DE9D8}"/>
              </c:ext>
            </c:extLst>
          </c:dPt>
          <c:dPt>
            <c:idx val="4"/>
            <c:bubble3D val="0"/>
            <c:explosion val="5"/>
            <c:spPr>
              <a:solidFill>
                <a:schemeClr val="accent5">
                  <a:lumMod val="60000"/>
                  <a:alpha val="90000"/>
                </a:schemeClr>
              </a:solidFill>
              <a:ln w="19050">
                <a:solidFill>
                  <a:schemeClr val="bg1"/>
                </a:solidFill>
              </a:ln>
              <a:effectLst>
                <a:innerShdw blurRad="114300">
                  <a:schemeClr val="accent5">
                    <a:lumMod val="60000"/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bg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8AD0-447E-B0B9-0459945DE9D8}"/>
              </c:ext>
            </c:extLst>
          </c:dPt>
          <c:dLbls>
            <c:dLbl>
              <c:idx val="0"/>
              <c:layout>
                <c:manualLayout>
                  <c:x val="4.1492749192829283E-2"/>
                  <c:y val="-1.4199217168859728E-2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chemeClr val="accent6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defRPr>
                    </a:pPr>
                    <a:r>
                      <a:rPr lang="en-US" baseline="0" dirty="0"/>
                      <a:t>City of Neptune Beach
18.3%</a:t>
                    </a:r>
                    <a:endParaRPr lang="en-US" dirty="0"/>
                  </a:p>
                </c:rich>
              </c:tx>
              <c:numFmt formatCode="0.0%" sourceLinked="0"/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6"/>
                  </a:solidFill>
                  <a:round/>
                </a:ln>
                <a:effectLst>
                  <a:outerShdw blurRad="50800" dist="38100" dir="2700000" algn="tl" rotWithShape="0">
                    <a:schemeClr val="accent6"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accent6"/>
                      </a:solidFill>
                      <a:effectLst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7142688839594838"/>
                      <c:h val="0.17342696225371557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1-8AD0-447E-B0B9-0459945DE9D8}"/>
                </c:ext>
              </c:extLst>
            </c:dLbl>
            <c:dLbl>
              <c:idx val="1"/>
              <c:layout>
                <c:manualLayout>
                  <c:x val="9.8317297848613469E-2"/>
                  <c:y val="-3.3852310635342497E-3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0" i="0" u="none" strike="noStrike" kern="1200" baseline="0">
                        <a:solidFill>
                          <a:schemeClr val="accent6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defRPr>
                    </a:pPr>
                    <a:fld id="{B200000C-B1DD-47C2-BF0E-5F0B87B7341D}" type="CATEGORYNAME">
                      <a:rPr lang="en-US"/>
                      <a:pPr>
                        <a:defRPr sz="1200">
                          <a:solidFill>
                            <a:schemeClr val="accent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pPr>
                      <a:t>[CATEGORY NAME]</a:t>
                    </a:fld>
                    <a:r>
                      <a:rPr lang="en-US" baseline="0" dirty="0"/>
                      <a:t>
0.1%</a:t>
                    </a:r>
                  </a:p>
                </c:rich>
              </c:tx>
              <c:numFmt formatCode="0.0%" sourceLinked="0"/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5"/>
                  </a:solidFill>
                  <a:round/>
                </a:ln>
                <a:effectLst>
                  <a:outerShdw blurRad="50800" dist="38100" dir="2700000" algn="tl" rotWithShape="0">
                    <a:schemeClr val="accent5"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chemeClr val="accent6"/>
                      </a:solidFill>
                      <a:effectLst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3664238726391495"/>
                      <c:h val="0.19414788256671195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8AD0-447E-B0B9-0459945DE9D8}"/>
                </c:ext>
              </c:extLst>
            </c:dLbl>
            <c:dLbl>
              <c:idx val="2"/>
              <c:layout>
                <c:manualLayout>
                  <c:x val="-0.19997279538670706"/>
                  <c:y val="-0.28510908773028643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chemeClr val="accent6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defRPr>
                    </a:pPr>
                    <a:fld id="{219DA6AA-DE7F-4559-9DF0-859089F4FA08}" type="CATEGORYNAME">
                      <a:rPr lang="en-US"/>
                      <a:pPr>
                        <a:defRPr sz="1200" b="1">
                          <a:solidFill>
                            <a:schemeClr val="accent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pPr>
                      <a:t>[CATEGORY NAME]</a:t>
                    </a:fld>
                    <a:r>
                      <a:rPr lang="en-US" baseline="0" dirty="0"/>
                      <a:t>
37.6%</a:t>
                    </a:r>
                  </a:p>
                </c:rich>
              </c:tx>
              <c:numFmt formatCode="0.0%" sourceLinked="0"/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4"/>
                  </a:solidFill>
                  <a:round/>
                </a:ln>
                <a:effectLst>
                  <a:outerShdw blurRad="50800" dist="38100" dir="2700000" algn="tl" rotWithShape="0">
                    <a:schemeClr val="accent4"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accent6"/>
                      </a:solidFill>
                      <a:effectLst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1245442778556789"/>
                      <c:h val="0.17974843369144497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8AD0-447E-B0B9-0459945DE9D8}"/>
                </c:ext>
              </c:extLst>
            </c:dLbl>
            <c:dLbl>
              <c:idx val="3"/>
              <c:layout>
                <c:manualLayout>
                  <c:x val="-9.7968431220737978E-2"/>
                  <c:y val="-2.3894241376941169E-2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0" i="0" u="none" strike="noStrike" kern="1200" baseline="0">
                        <a:solidFill>
                          <a:schemeClr val="accent6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defRPr>
                    </a:pPr>
                    <a:fld id="{BF444216-F43E-41C4-BFCD-88F75D2D23E5}" type="CATEGORYNAME">
                      <a:rPr lang="en-US" sz="1200" b="1">
                        <a:latin typeface="Arial" panose="020B0604020202020204" pitchFamily="34" charset="0"/>
                        <a:cs typeface="Arial" panose="020B0604020202020204" pitchFamily="34" charset="0"/>
                      </a:rPr>
                      <a:pPr>
                        <a:defRPr sz="1200">
                          <a:solidFill>
                            <a:schemeClr val="accent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pPr>
                      <a:t>[CATEGORY NAME]</a:t>
                    </a:fld>
                    <a:r>
                      <a:rPr lang="en-US" sz="1200" baseline="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
</a:t>
                    </a:r>
                    <a:fld id="{76A109AF-B5C7-47DD-96A4-D0A1D34E3E8F}" type="PERCENTAGE">
                      <a:rPr lang="en-US" sz="1200" baseline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pPr>
                        <a:defRPr sz="1200">
                          <a:solidFill>
                            <a:schemeClr val="accent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pPr>
                      <a:t>[PERCENTAGE]</a:t>
                    </a:fld>
                    <a:endParaRPr lang="en-US" sz="1200" baseline="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c:rich>
              </c:tx>
              <c:numFmt formatCode="0.0%" sourceLinked="0"/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6">
                      <a:lumMod val="60000"/>
                    </a:schemeClr>
                  </a:solidFill>
                  <a:round/>
                </a:ln>
                <a:effectLst>
                  <a:outerShdw blurRad="50800" dist="38100" dir="2700000" algn="tl" rotWithShape="0">
                    <a:schemeClr val="accent6">
                      <a:lumMod val="60000"/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chemeClr val="accent6"/>
                      </a:solidFill>
                      <a:effectLst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0331050228310502"/>
                      <c:h val="0.16766718270360878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8AD0-447E-B0B9-0459945DE9D8}"/>
                </c:ext>
              </c:extLst>
            </c:dLbl>
            <c:dLbl>
              <c:idx val="4"/>
              <c:layout>
                <c:manualLayout>
                  <c:x val="0.17871351701050184"/>
                  <c:y val="4.1001240166707018E-2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chemeClr val="accent6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defRPr>
                    </a:pPr>
                    <a:fld id="{D8F6C4C0-2E97-441B-8B47-0D73A24544B2}" type="CATEGORYNAME">
                      <a:rPr lang="en-US"/>
                      <a:pPr>
                        <a:defRPr sz="1200" b="1">
                          <a:solidFill>
                            <a:schemeClr val="accent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pPr>
                      <a:t>[CATEGORY NAME]</a:t>
                    </a:fld>
                    <a:r>
                      <a:rPr lang="en-US" baseline="0" dirty="0"/>
                      <a:t>
42.9%</a:t>
                    </a:r>
                  </a:p>
                </c:rich>
              </c:tx>
              <c:numFmt formatCode="0.0%" sourceLinked="0"/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5">
                      <a:lumMod val="60000"/>
                    </a:schemeClr>
                  </a:solidFill>
                  <a:round/>
                </a:ln>
                <a:effectLst>
                  <a:outerShdw blurRad="50800" dist="38100" dir="2700000" algn="tl" rotWithShape="0">
                    <a:schemeClr val="accent5">
                      <a:lumMod val="60000"/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accent6"/>
                      </a:solidFill>
                      <a:effectLst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9793387984036237"/>
                      <c:h val="0.19990766211681876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8AD0-447E-B0B9-0459945DE9D8}"/>
                </c:ext>
              </c:extLst>
            </c:dLbl>
            <c:numFmt formatCode="0.0%" sourceLinked="0"/>
            <c:spPr>
              <a:solidFill>
                <a:prstClr val="white">
                  <a:alpha val="90000"/>
                </a:prstClr>
              </a:solidFill>
              <a:ln w="12700" cap="flat" cmpd="sng" algn="ctr">
                <a:solidFill>
                  <a:srgbClr val="70AD47"/>
                </a:solidFill>
                <a:round/>
              </a:ln>
              <a:effectLst>
                <a:outerShdw blurRad="50800" dist="38100" dir="2700000" algn="tl" rotWithShape="0">
                  <a:srgbClr val="70AD47">
                    <a:lumMod val="75000"/>
                    <a:alpha val="40000"/>
                  </a:srgbClr>
                </a:outerShdw>
              </a:effectLst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accent1"/>
                    </a:solidFill>
                    <a:effectLst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in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tx1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'FY2026 rates'!$D$15:$D$19</c:f>
              <c:strCache>
                <c:ptCount val="5"/>
                <c:pt idx="0">
                  <c:v>City of Jacksonville Beach</c:v>
                </c:pt>
                <c:pt idx="1">
                  <c:v>Inland Navigation</c:v>
                </c:pt>
                <c:pt idx="2">
                  <c:v>Duval County School Board</c:v>
                </c:pt>
                <c:pt idx="3">
                  <c:v>Water Management District</c:v>
                </c:pt>
                <c:pt idx="4">
                  <c:v>City of Jacksonville</c:v>
                </c:pt>
              </c:strCache>
            </c:strRef>
          </c:cat>
          <c:val>
            <c:numRef>
              <c:f>'FY2026 rates'!$E$15:$E$19</c:f>
              <c:numCache>
                <c:formatCode>_(* #,##0.0000_);_(* \(#,##0.0000\);_(* "-"??_);_(@_)</c:formatCode>
                <c:ptCount val="5"/>
                <c:pt idx="0">
                  <c:v>3.9946999999999999</c:v>
                </c:pt>
                <c:pt idx="1">
                  <c:v>2.7E-2</c:v>
                </c:pt>
                <c:pt idx="2">
                  <c:v>6.343</c:v>
                </c:pt>
                <c:pt idx="3">
                  <c:v>0.17929999999999999</c:v>
                </c:pt>
                <c:pt idx="4">
                  <c:v>7.9012000000000002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8AD0-447E-B0B9-0459945DE9D8}"/>
            </c:ext>
          </c:extLst>
        </c:ser>
        <c:dLbls>
          <c:dLblPos val="in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50"/>
      <c:rotY val="3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"/>
          <c:y val="7.6496011111984374E-3"/>
          <c:w val="1"/>
          <c:h val="0.97695145722993726"/>
        </c:manualLayout>
      </c:layout>
      <c:pie3DChart>
        <c:varyColors val="1"/>
        <c:dLbls>
          <c:dLblPos val="inEnd"/>
          <c:showLegendKey val="0"/>
          <c:showVal val="0"/>
          <c:showCatName val="1"/>
          <c:showSerName val="0"/>
          <c:showPercent val="0"/>
          <c:showBubbleSize val="0"/>
          <c:showLeaderLines val="0"/>
        </c:dLbls>
      </c:pie3DChart>
      <c:spPr>
        <a:noFill/>
        <a:ln w="25400"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400"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5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4.8377865412397497E-2"/>
          <c:y val="0.11374680235860705"/>
          <c:w val="0.8396564219235535"/>
          <c:h val="0.80235747323459916"/>
        </c:manualLayout>
      </c:layout>
      <c:pie3DChart>
        <c:varyColors val="1"/>
        <c:ser>
          <c:idx val="0"/>
          <c:order val="0"/>
          <c:tx>
            <c:v>Millage Rate</c:v>
          </c:tx>
          <c:spPr>
            <a:ln>
              <a:solidFill>
                <a:schemeClr val="bg1"/>
              </a:solidFill>
            </a:ln>
          </c:spPr>
          <c:dPt>
            <c:idx val="0"/>
            <c:bubble3D val="0"/>
            <c:explosion val="5"/>
            <c:spPr>
              <a:solidFill>
                <a:schemeClr val="accent6">
                  <a:alpha val="90000"/>
                </a:schemeClr>
              </a:solidFill>
              <a:ln w="19050">
                <a:solidFill>
                  <a:schemeClr val="bg1"/>
                </a:solidFill>
              </a:ln>
              <a:effectLst>
                <a:innerShdw blurRad="114300">
                  <a:schemeClr val="accent6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bg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8AD0-447E-B0B9-0459945DE9D8}"/>
              </c:ext>
            </c:extLst>
          </c:dPt>
          <c:dPt>
            <c:idx val="1"/>
            <c:bubble3D val="0"/>
            <c:explosion val="5"/>
            <c:spPr>
              <a:solidFill>
                <a:schemeClr val="accent5">
                  <a:alpha val="90000"/>
                </a:schemeClr>
              </a:solidFill>
              <a:ln w="19050">
                <a:solidFill>
                  <a:schemeClr val="bg1"/>
                </a:solidFill>
              </a:ln>
              <a:effectLst>
                <a:innerShdw blurRad="114300">
                  <a:schemeClr val="accent5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bg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8AD0-447E-B0B9-0459945DE9D8}"/>
              </c:ext>
            </c:extLst>
          </c:dPt>
          <c:dPt>
            <c:idx val="2"/>
            <c:bubble3D val="0"/>
            <c:explosion val="5"/>
            <c:spPr>
              <a:solidFill>
                <a:schemeClr val="accent4">
                  <a:alpha val="90000"/>
                </a:schemeClr>
              </a:solidFill>
              <a:ln w="19050">
                <a:solidFill>
                  <a:schemeClr val="bg1"/>
                </a:solidFill>
              </a:ln>
              <a:effectLst>
                <a:innerShdw blurRad="114300">
                  <a:schemeClr val="accent4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bg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8AD0-447E-B0B9-0459945DE9D8}"/>
              </c:ext>
            </c:extLst>
          </c:dPt>
          <c:dPt>
            <c:idx val="3"/>
            <c:bubble3D val="0"/>
            <c:explosion val="5"/>
            <c:spPr>
              <a:solidFill>
                <a:schemeClr val="accent6">
                  <a:lumMod val="60000"/>
                  <a:alpha val="90000"/>
                </a:schemeClr>
              </a:solidFill>
              <a:ln w="19050">
                <a:solidFill>
                  <a:schemeClr val="bg1"/>
                </a:solidFill>
              </a:ln>
              <a:effectLst>
                <a:innerShdw blurRad="114300">
                  <a:schemeClr val="accent6">
                    <a:lumMod val="60000"/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bg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8AD0-447E-B0B9-0459945DE9D8}"/>
              </c:ext>
            </c:extLst>
          </c:dPt>
          <c:dPt>
            <c:idx val="4"/>
            <c:bubble3D val="0"/>
            <c:explosion val="5"/>
            <c:spPr>
              <a:solidFill>
                <a:schemeClr val="accent5">
                  <a:lumMod val="60000"/>
                  <a:alpha val="90000"/>
                </a:schemeClr>
              </a:solidFill>
              <a:ln w="19050">
                <a:solidFill>
                  <a:schemeClr val="bg1"/>
                </a:solidFill>
              </a:ln>
              <a:effectLst>
                <a:innerShdw blurRad="114300">
                  <a:schemeClr val="accent5">
                    <a:lumMod val="60000"/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bg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8AD0-447E-B0B9-0459945DE9D8}"/>
              </c:ext>
            </c:extLst>
          </c:dPt>
          <c:dLbls>
            <c:dLbl>
              <c:idx val="0"/>
              <c:layout>
                <c:manualLayout>
                  <c:x val="4.1492749192829283E-2"/>
                  <c:y val="-1.4199217168859728E-2"/>
                </c:manualLayout>
              </c:layout>
              <c:numFmt formatCode="0.0%" sourceLinked="0"/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6"/>
                  </a:solidFill>
                  <a:round/>
                </a:ln>
                <a:effectLst>
                  <a:outerShdw blurRad="50800" dist="38100" dir="2700000" algn="tl" rotWithShape="0">
                    <a:schemeClr val="accent6"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accent6"/>
                      </a:solidFill>
                      <a:effectLst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7142688839594838"/>
                      <c:h val="0.17342696225371557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8AD0-447E-B0B9-0459945DE9D8}"/>
                </c:ext>
              </c:extLst>
            </c:dLbl>
            <c:dLbl>
              <c:idx val="1"/>
              <c:layout>
                <c:manualLayout>
                  <c:x val="9.8317297848613469E-2"/>
                  <c:y val="-3.3852310635342497E-3"/>
                </c:manualLayout>
              </c:layout>
              <c:numFmt formatCode="0.0%" sourceLinked="0"/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5"/>
                  </a:solidFill>
                  <a:round/>
                </a:ln>
                <a:effectLst>
                  <a:outerShdw blurRad="50800" dist="38100" dir="2700000" algn="tl" rotWithShape="0">
                    <a:schemeClr val="accent5"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chemeClr val="accent5"/>
                      </a:solidFill>
                      <a:effectLst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3664238726391495"/>
                      <c:h val="0.19414788256671195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8AD0-447E-B0B9-0459945DE9D8}"/>
                </c:ext>
              </c:extLst>
            </c:dLbl>
            <c:dLbl>
              <c:idx val="2"/>
              <c:layout>
                <c:manualLayout>
                  <c:x val="-0.20198853977889031"/>
                  <c:y val="-0.2793493081801795"/>
                </c:manualLayout>
              </c:layout>
              <c:numFmt formatCode="0.0%" sourceLinked="0"/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4"/>
                  </a:solidFill>
                  <a:round/>
                </a:ln>
                <a:effectLst>
                  <a:outerShdw blurRad="50800" dist="38100" dir="2700000" algn="tl" rotWithShape="0">
                    <a:schemeClr val="accent4"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accent4"/>
                      </a:solidFill>
                      <a:effectLst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1245442778556789"/>
                      <c:h val="0.17974843369144497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8AD0-447E-B0B9-0459945DE9D8}"/>
                </c:ext>
              </c:extLst>
            </c:dLbl>
            <c:dLbl>
              <c:idx val="3"/>
              <c:layout>
                <c:manualLayout>
                  <c:x val="-9.7968431220737978E-2"/>
                  <c:y val="-2.3894241376941169E-2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0" i="0" u="none" strike="noStrike" kern="1200" baseline="0">
                        <a:solidFill>
                          <a:schemeClr val="accent6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defRPr>
                    </a:pPr>
                    <a:fld id="{BF444216-F43E-41C4-BFCD-88F75D2D23E5}" type="CATEGORYNAME">
                      <a:rPr lang="en-US" sz="1200" b="1">
                        <a:latin typeface="Arial" panose="020B0604020202020204" pitchFamily="34" charset="0"/>
                        <a:cs typeface="Arial" panose="020B0604020202020204" pitchFamily="34" charset="0"/>
                      </a:rPr>
                      <a:pPr>
                        <a:defRPr sz="1200">
                          <a:solidFill>
                            <a:schemeClr val="accent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pPr>
                      <a:t>[CATEGORY NAME]</a:t>
                    </a:fld>
                    <a:r>
                      <a:rPr lang="en-US" sz="1200" baseline="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
</a:t>
                    </a:r>
                    <a:fld id="{76A109AF-B5C7-47DD-96A4-D0A1D34E3E8F}" type="PERCENTAGE">
                      <a:rPr lang="en-US" sz="1200" baseline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pPr>
                        <a:defRPr sz="1200">
                          <a:solidFill>
                            <a:schemeClr val="accent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pPr>
                      <a:t>[PERCENTAGE]</a:t>
                    </a:fld>
                    <a:endParaRPr lang="en-US" sz="1200" baseline="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c:rich>
              </c:tx>
              <c:numFmt formatCode="0.0%" sourceLinked="0"/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6">
                      <a:lumMod val="60000"/>
                    </a:schemeClr>
                  </a:solidFill>
                  <a:round/>
                </a:ln>
                <a:effectLst>
                  <a:outerShdw blurRad="50800" dist="38100" dir="2700000" algn="tl" rotWithShape="0">
                    <a:schemeClr val="accent6">
                      <a:lumMod val="60000"/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chemeClr val="accent6"/>
                      </a:solidFill>
                      <a:effectLst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0331050228310502"/>
                      <c:h val="0.16766718270360878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8AD0-447E-B0B9-0459945DE9D8}"/>
                </c:ext>
              </c:extLst>
            </c:dLbl>
            <c:dLbl>
              <c:idx val="4"/>
              <c:layout>
                <c:manualLayout>
                  <c:x val="0.17871351701050184"/>
                  <c:y val="4.1001240166707018E-2"/>
                </c:manualLayout>
              </c:layout>
              <c:numFmt formatCode="0.0%" sourceLinked="0"/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5">
                      <a:lumMod val="60000"/>
                    </a:schemeClr>
                  </a:solidFill>
                  <a:round/>
                </a:ln>
                <a:effectLst>
                  <a:outerShdw blurRad="50800" dist="38100" dir="2700000" algn="tl" rotWithShape="0">
                    <a:schemeClr val="accent5">
                      <a:lumMod val="60000"/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accent5">
                          <a:lumMod val="60000"/>
                        </a:schemeClr>
                      </a:solidFill>
                      <a:effectLst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9793387984036237"/>
                      <c:h val="0.19990766211681876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9-8AD0-447E-B0B9-0459945DE9D8}"/>
                </c:ext>
              </c:extLst>
            </c:dLbl>
            <c:numFmt formatCode="0.0%" sourceLinked="0"/>
            <c:spPr>
              <a:solidFill>
                <a:prstClr val="white">
                  <a:alpha val="90000"/>
                </a:prstClr>
              </a:solidFill>
              <a:ln w="12700" cap="flat" cmpd="sng" algn="ctr">
                <a:solidFill>
                  <a:srgbClr val="70AD47"/>
                </a:solidFill>
                <a:round/>
              </a:ln>
              <a:effectLst>
                <a:outerShdw blurRad="50800" dist="38100" dir="2700000" algn="tl" rotWithShape="0">
                  <a:srgbClr val="70AD47">
                    <a:lumMod val="75000"/>
                    <a:alpha val="40000"/>
                  </a:srgbClr>
                </a:outerShdw>
              </a:effectLst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accent1"/>
                    </a:solidFill>
                    <a:effectLst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in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tx1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'FY2026 rates'!$D$15:$D$19</c:f>
              <c:strCache>
                <c:ptCount val="5"/>
                <c:pt idx="0">
                  <c:v>City of Jacksonville Beach</c:v>
                </c:pt>
                <c:pt idx="1">
                  <c:v>Inland Navigation</c:v>
                </c:pt>
                <c:pt idx="2">
                  <c:v>Duval County School Board</c:v>
                </c:pt>
                <c:pt idx="3">
                  <c:v>Water Management District</c:v>
                </c:pt>
                <c:pt idx="4">
                  <c:v>City of Jacksonville</c:v>
                </c:pt>
              </c:strCache>
            </c:strRef>
          </c:cat>
          <c:val>
            <c:numRef>
              <c:f>'FY2026 rates'!$E$15:$E$19</c:f>
              <c:numCache>
                <c:formatCode>_(* #,##0.0000_);_(* \(#,##0.0000\);_(* "-"??_);_(@_)</c:formatCode>
                <c:ptCount val="5"/>
                <c:pt idx="0">
                  <c:v>3.9946999999999999</c:v>
                </c:pt>
                <c:pt idx="1">
                  <c:v>2.7E-2</c:v>
                </c:pt>
                <c:pt idx="2">
                  <c:v>6.343</c:v>
                </c:pt>
                <c:pt idx="3">
                  <c:v>0.17929999999999999</c:v>
                </c:pt>
                <c:pt idx="4">
                  <c:v>7.9012000000000002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8AD0-447E-B0B9-0459945DE9D8}"/>
            </c:ext>
          </c:extLst>
        </c:ser>
        <c:dLbls>
          <c:dLblPos val="in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60"/>
      <c:rotY val="18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5.895227307327551E-2"/>
          <c:y val="9.0762325850982137E-2"/>
          <c:w val="0.84898415061732191"/>
          <c:h val="0.8184753482980357"/>
        </c:manualLayout>
      </c:layout>
      <c:pie3DChart>
        <c:varyColors val="1"/>
        <c:dLbls>
          <c:dLblPos val="inEnd"/>
          <c:showLegendKey val="0"/>
          <c:showVal val="0"/>
          <c:showCatName val="1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800"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60"/>
      <c:rotY val="18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5.895227307327551E-2"/>
          <c:y val="9.0762325850982137E-2"/>
          <c:w val="0.84898415061732191"/>
          <c:h val="0.8184753482980357"/>
        </c:manualLayout>
      </c:layout>
      <c:pie3DChart>
        <c:varyColors val="1"/>
        <c:dLbls>
          <c:dLblPos val="inEnd"/>
          <c:showLegendKey val="0"/>
          <c:showVal val="0"/>
          <c:showCatName val="1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800"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3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587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>
      <cs:styleClr val="auto"/>
    </cs:lnRef>
    <cs:fillRef idx="0"/>
    <cs:effectRef idx="0">
      <cs:styleClr val="auto"/>
    </cs:effectRef>
    <cs:fontRef idx="minor">
      <cs:styleClr val="auto"/>
    </cs:fontRef>
    <cs:spPr>
      <a:solidFill>
        <a:schemeClr val="lt1">
          <a:alpha val="90000"/>
        </a:schemeClr>
      </a:solidFill>
      <a:ln w="12700" cap="flat" cmpd="sng" algn="ctr">
        <a:solidFill>
          <a:schemeClr val="phClr"/>
        </a:solidFill>
        <a:round/>
      </a:ln>
      <a:effectLst>
        <a:outerShdw blurRad="50800" dist="38100" dir="2700000" algn="tl" rotWithShape="0">
          <a:schemeClr val="phClr">
            <a:lumMod val="75000"/>
            <a:alpha val="40000"/>
          </a:schemeClr>
        </a:outerShdw>
      </a:effectLst>
    </cs:spPr>
    <cs:defRPr sz="1330" b="0" i="0" u="none" strike="noStrike" kern="1200" baseline="0">
      <a:effectLst/>
    </cs:defRPr>
    <cs:bodyPr rot="0" spcFirstLastPara="1" vertOverflow="clip" horzOverflow="clip" vert="horz" wrap="square" lIns="38100" tIns="19050" rIns="38100" bIns="19050" anchor="ctr" anchorCtr="1">
      <a:spAutoFit/>
    </cs:bodyPr>
  </cs:dataLabel>
  <cs:dataLabelCallout>
    <cs:lnRef idx="0">
      <cs:styleClr val="auto"/>
    </cs:lnRef>
    <cs:fillRef idx="0"/>
    <cs:effectRef idx="0">
      <cs:styleClr val="auto"/>
    </cs:effectRef>
    <cs:fontRef idx="minor">
      <cs:styleClr val="auto"/>
    </cs:fontRef>
    <cs:spPr>
      <a:solidFill>
        <a:schemeClr val="lt1">
          <a:alpha val="90000"/>
        </a:schemeClr>
      </a:solidFill>
      <a:ln w="12700" cap="flat" cmpd="sng" algn="ctr">
        <a:solidFill>
          <a:schemeClr val="phClr"/>
        </a:solidFill>
        <a:round/>
      </a:ln>
      <a:effectLst>
        <a:outerShdw blurRad="50800" dist="38100" dir="2700000" algn="tl" rotWithShape="0">
          <a:schemeClr val="phClr">
            <a:lumMod val="75000"/>
            <a:alpha val="40000"/>
          </a:schemeClr>
        </a:outerShdw>
      </a:effectLst>
    </cs:spPr>
    <cs:defRPr sz="1330" b="0" i="0" u="none" strike="noStrike" kern="1200" baseline="0">
      <a:effectLst/>
    </cs:defRPr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>
          <a:alpha val="70000"/>
        </a:schemeClr>
      </a:solidFill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tx1"/>
    </cs:fontRef>
    <cs:spPr>
      <a:solidFill>
        <a:schemeClr val="phClr">
          <a:alpha val="90000"/>
        </a:schemeClr>
      </a:solidFill>
      <a:ln w="19050">
        <a:solidFill>
          <a:schemeClr val="phClr">
            <a:lumMod val="75000"/>
          </a:schemeClr>
        </a:solidFill>
      </a:ln>
      <a:effectLst>
        <a:innerShdw blurRad="114300">
          <a:schemeClr val="phClr">
            <a:lumMod val="75000"/>
          </a:schemeClr>
        </a:innerShdw>
      </a:effectLst>
      <a:scene3d>
        <a:camera prst="orthographicFront"/>
        <a:lightRig rig="threePt" dir="t"/>
      </a:scene3d>
      <a:sp3d contourW="19050" prstMaterial="flat">
        <a:contourClr>
          <a:schemeClr val="accent4">
            <a:lumMod val="75000"/>
          </a:schemeClr>
        </a:contourClr>
      </a:sp3d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200" b="1" kern="1200" cap="all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587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 spc="20" baseline="0"/>
  </cs:valueAxis>
  <cs:wall>
    <cs:lnRef idx="0"/>
    <cs:fillRef idx="0"/>
    <cs:effectRef idx="0"/>
    <cs:fontRef idx="minor">
      <a:schemeClr val="dk1"/>
    </cs:fontRef>
  </cs:wall>
</cs:chartStyle>
</file>

<file path=ppt/charts/style10.xml><?xml version="1.0" encoding="utf-8"?>
<cs:chartStyle xmlns:cs="http://schemas.microsoft.com/office/drawing/2012/chartStyle" xmlns:a="http://schemas.openxmlformats.org/drawingml/2006/main" id="263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587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>
      <cs:styleClr val="auto"/>
    </cs:lnRef>
    <cs:fillRef idx="0"/>
    <cs:effectRef idx="0">
      <cs:styleClr val="auto"/>
    </cs:effectRef>
    <cs:fontRef idx="minor">
      <cs:styleClr val="auto"/>
    </cs:fontRef>
    <cs:spPr>
      <a:solidFill>
        <a:schemeClr val="lt1">
          <a:alpha val="90000"/>
        </a:schemeClr>
      </a:solidFill>
      <a:ln w="12700" cap="flat" cmpd="sng" algn="ctr">
        <a:solidFill>
          <a:schemeClr val="phClr"/>
        </a:solidFill>
        <a:round/>
      </a:ln>
      <a:effectLst>
        <a:outerShdw blurRad="50800" dist="38100" dir="2700000" algn="tl" rotWithShape="0">
          <a:schemeClr val="phClr">
            <a:lumMod val="75000"/>
            <a:alpha val="40000"/>
          </a:schemeClr>
        </a:outerShdw>
      </a:effectLst>
    </cs:spPr>
    <cs:defRPr sz="1330" b="0" i="0" u="none" strike="noStrike" kern="1200" baseline="0">
      <a:effectLst/>
    </cs:defRPr>
    <cs:bodyPr rot="0" spcFirstLastPara="1" vertOverflow="clip" horzOverflow="clip" vert="horz" wrap="square" lIns="38100" tIns="19050" rIns="38100" bIns="19050" anchor="ctr" anchorCtr="1">
      <a:spAutoFit/>
    </cs:bodyPr>
  </cs:dataLabel>
  <cs:dataLabelCallout>
    <cs:lnRef idx="0">
      <cs:styleClr val="auto"/>
    </cs:lnRef>
    <cs:fillRef idx="0"/>
    <cs:effectRef idx="0">
      <cs:styleClr val="auto"/>
    </cs:effectRef>
    <cs:fontRef idx="minor">
      <cs:styleClr val="auto"/>
    </cs:fontRef>
    <cs:spPr>
      <a:solidFill>
        <a:schemeClr val="lt1">
          <a:alpha val="90000"/>
        </a:schemeClr>
      </a:solidFill>
      <a:ln w="12700" cap="flat" cmpd="sng" algn="ctr">
        <a:solidFill>
          <a:schemeClr val="phClr"/>
        </a:solidFill>
        <a:round/>
      </a:ln>
      <a:effectLst>
        <a:outerShdw blurRad="50800" dist="38100" dir="2700000" algn="tl" rotWithShape="0">
          <a:schemeClr val="phClr">
            <a:lumMod val="75000"/>
            <a:alpha val="40000"/>
          </a:schemeClr>
        </a:outerShdw>
      </a:effectLst>
    </cs:spPr>
    <cs:defRPr sz="1330" b="0" i="0" u="none" strike="noStrike" kern="1200" baseline="0">
      <a:effectLst/>
    </cs:defRPr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>
          <a:alpha val="70000"/>
        </a:schemeClr>
      </a:solidFill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tx1"/>
    </cs:fontRef>
    <cs:spPr>
      <a:solidFill>
        <a:schemeClr val="phClr">
          <a:alpha val="90000"/>
        </a:schemeClr>
      </a:solidFill>
      <a:ln w="19050">
        <a:solidFill>
          <a:schemeClr val="phClr">
            <a:lumMod val="75000"/>
          </a:schemeClr>
        </a:solidFill>
      </a:ln>
      <a:effectLst>
        <a:innerShdw blurRad="114300">
          <a:schemeClr val="phClr">
            <a:lumMod val="75000"/>
          </a:schemeClr>
        </a:innerShdw>
      </a:effectLst>
      <a:scene3d>
        <a:camera prst="orthographicFront"/>
        <a:lightRig rig="threePt" dir="t"/>
      </a:scene3d>
      <a:sp3d contourW="19050" prstMaterial="flat">
        <a:contourClr>
          <a:schemeClr val="accent4">
            <a:lumMod val="75000"/>
          </a:schemeClr>
        </a:contourClr>
      </a:sp3d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200" b="1" kern="1200" cap="all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587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 spc="20" baseline="0"/>
  </cs:valueAxis>
  <cs:wall>
    <cs:lnRef idx="0"/>
    <cs:fillRef idx="0"/>
    <cs:effectRef idx="0"/>
    <cs:fontRef idx="minor">
      <a:schemeClr val="dk1"/>
    </cs:fontRef>
  </cs:wall>
</cs:chartStyle>
</file>

<file path=ppt/charts/style11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63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587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>
      <cs:styleClr val="auto"/>
    </cs:lnRef>
    <cs:fillRef idx="0"/>
    <cs:effectRef idx="0">
      <cs:styleClr val="auto"/>
    </cs:effectRef>
    <cs:fontRef idx="minor">
      <cs:styleClr val="auto"/>
    </cs:fontRef>
    <cs:spPr>
      <a:solidFill>
        <a:schemeClr val="lt1">
          <a:alpha val="90000"/>
        </a:schemeClr>
      </a:solidFill>
      <a:ln w="12700" cap="flat" cmpd="sng" algn="ctr">
        <a:solidFill>
          <a:schemeClr val="phClr"/>
        </a:solidFill>
        <a:round/>
      </a:ln>
      <a:effectLst>
        <a:outerShdw blurRad="50800" dist="38100" dir="2700000" algn="tl" rotWithShape="0">
          <a:schemeClr val="phClr">
            <a:lumMod val="75000"/>
            <a:alpha val="40000"/>
          </a:schemeClr>
        </a:outerShdw>
      </a:effectLst>
    </cs:spPr>
    <cs:defRPr sz="1330" b="0" i="0" u="none" strike="noStrike" kern="1200" baseline="0">
      <a:effectLst/>
    </cs:defRPr>
    <cs:bodyPr rot="0" spcFirstLastPara="1" vertOverflow="clip" horzOverflow="clip" vert="horz" wrap="square" lIns="38100" tIns="19050" rIns="38100" bIns="19050" anchor="ctr" anchorCtr="1">
      <a:spAutoFit/>
    </cs:bodyPr>
  </cs:dataLabel>
  <cs:dataLabelCallout>
    <cs:lnRef idx="0">
      <cs:styleClr val="auto"/>
    </cs:lnRef>
    <cs:fillRef idx="0"/>
    <cs:effectRef idx="0">
      <cs:styleClr val="auto"/>
    </cs:effectRef>
    <cs:fontRef idx="minor">
      <cs:styleClr val="auto"/>
    </cs:fontRef>
    <cs:spPr>
      <a:solidFill>
        <a:schemeClr val="lt1">
          <a:alpha val="90000"/>
        </a:schemeClr>
      </a:solidFill>
      <a:ln w="12700" cap="flat" cmpd="sng" algn="ctr">
        <a:solidFill>
          <a:schemeClr val="phClr"/>
        </a:solidFill>
        <a:round/>
      </a:ln>
      <a:effectLst>
        <a:outerShdw blurRad="50800" dist="38100" dir="2700000" algn="tl" rotWithShape="0">
          <a:schemeClr val="phClr">
            <a:lumMod val="75000"/>
            <a:alpha val="40000"/>
          </a:schemeClr>
        </a:outerShdw>
      </a:effectLst>
    </cs:spPr>
    <cs:defRPr sz="1330" b="0" i="0" u="none" strike="noStrike" kern="1200" baseline="0">
      <a:effectLst/>
    </cs:defRPr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>
          <a:alpha val="70000"/>
        </a:schemeClr>
      </a:solidFill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tx1"/>
    </cs:fontRef>
    <cs:spPr>
      <a:solidFill>
        <a:schemeClr val="phClr">
          <a:alpha val="90000"/>
        </a:schemeClr>
      </a:solidFill>
      <a:ln w="19050">
        <a:solidFill>
          <a:schemeClr val="phClr">
            <a:lumMod val="75000"/>
          </a:schemeClr>
        </a:solidFill>
      </a:ln>
      <a:effectLst>
        <a:innerShdw blurRad="114300">
          <a:schemeClr val="phClr">
            <a:lumMod val="75000"/>
          </a:schemeClr>
        </a:innerShdw>
      </a:effectLst>
      <a:scene3d>
        <a:camera prst="orthographicFront"/>
        <a:lightRig rig="threePt" dir="t"/>
      </a:scene3d>
      <a:sp3d contourW="19050" prstMaterial="flat">
        <a:contourClr>
          <a:schemeClr val="accent4">
            <a:lumMod val="75000"/>
          </a:schemeClr>
        </a:contourClr>
      </a:sp3d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200" b="1" kern="1200" cap="all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587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 spc="20" baseline="0"/>
  </cs:valueAxis>
  <cs:wall>
    <cs:lnRef idx="0"/>
    <cs:fillRef idx="0"/>
    <cs:effectRef idx="0"/>
    <cs:fontRef idx="minor">
      <a:schemeClr val="dk1"/>
    </cs:fontRef>
  </cs:wall>
</cs:chartStyle>
</file>

<file path=ppt/charts/style13.xml><?xml version="1.0" encoding="utf-8"?>
<cs:chartStyle xmlns:cs="http://schemas.microsoft.com/office/drawing/2012/chartStyle" xmlns:a="http://schemas.openxmlformats.org/drawingml/2006/main" id="263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587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>
      <cs:styleClr val="auto"/>
    </cs:lnRef>
    <cs:fillRef idx="0"/>
    <cs:effectRef idx="0">
      <cs:styleClr val="auto"/>
    </cs:effectRef>
    <cs:fontRef idx="minor">
      <cs:styleClr val="auto"/>
    </cs:fontRef>
    <cs:spPr>
      <a:solidFill>
        <a:schemeClr val="lt1">
          <a:alpha val="90000"/>
        </a:schemeClr>
      </a:solidFill>
      <a:ln w="12700" cap="flat" cmpd="sng" algn="ctr">
        <a:solidFill>
          <a:schemeClr val="phClr"/>
        </a:solidFill>
        <a:round/>
      </a:ln>
      <a:effectLst>
        <a:outerShdw blurRad="50800" dist="38100" dir="2700000" algn="tl" rotWithShape="0">
          <a:schemeClr val="phClr">
            <a:lumMod val="75000"/>
            <a:alpha val="40000"/>
          </a:schemeClr>
        </a:outerShdw>
      </a:effectLst>
    </cs:spPr>
    <cs:defRPr sz="1330" b="0" i="0" u="none" strike="noStrike" kern="1200" baseline="0">
      <a:effectLst/>
    </cs:defRPr>
    <cs:bodyPr rot="0" spcFirstLastPara="1" vertOverflow="clip" horzOverflow="clip" vert="horz" wrap="square" lIns="38100" tIns="19050" rIns="38100" bIns="19050" anchor="ctr" anchorCtr="1">
      <a:spAutoFit/>
    </cs:bodyPr>
  </cs:dataLabel>
  <cs:dataLabelCallout>
    <cs:lnRef idx="0">
      <cs:styleClr val="auto"/>
    </cs:lnRef>
    <cs:fillRef idx="0"/>
    <cs:effectRef idx="0">
      <cs:styleClr val="auto"/>
    </cs:effectRef>
    <cs:fontRef idx="minor">
      <cs:styleClr val="auto"/>
    </cs:fontRef>
    <cs:spPr>
      <a:solidFill>
        <a:schemeClr val="lt1">
          <a:alpha val="90000"/>
        </a:schemeClr>
      </a:solidFill>
      <a:ln w="12700" cap="flat" cmpd="sng" algn="ctr">
        <a:solidFill>
          <a:schemeClr val="phClr"/>
        </a:solidFill>
        <a:round/>
      </a:ln>
      <a:effectLst>
        <a:outerShdw blurRad="50800" dist="38100" dir="2700000" algn="tl" rotWithShape="0">
          <a:schemeClr val="phClr">
            <a:lumMod val="75000"/>
            <a:alpha val="40000"/>
          </a:schemeClr>
        </a:outerShdw>
      </a:effectLst>
    </cs:spPr>
    <cs:defRPr sz="1330" b="0" i="0" u="none" strike="noStrike" kern="1200" baseline="0">
      <a:effectLst/>
    </cs:defRPr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>
          <a:alpha val="70000"/>
        </a:schemeClr>
      </a:solidFill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tx1"/>
    </cs:fontRef>
    <cs:spPr>
      <a:solidFill>
        <a:schemeClr val="phClr">
          <a:alpha val="90000"/>
        </a:schemeClr>
      </a:solidFill>
      <a:ln w="19050">
        <a:solidFill>
          <a:schemeClr val="phClr">
            <a:lumMod val="75000"/>
          </a:schemeClr>
        </a:solidFill>
      </a:ln>
      <a:effectLst>
        <a:innerShdw blurRad="114300">
          <a:schemeClr val="phClr">
            <a:lumMod val="75000"/>
          </a:schemeClr>
        </a:innerShdw>
      </a:effectLst>
      <a:scene3d>
        <a:camera prst="orthographicFront"/>
        <a:lightRig rig="threePt" dir="t"/>
      </a:scene3d>
      <a:sp3d contourW="19050" prstMaterial="flat">
        <a:contourClr>
          <a:schemeClr val="accent4">
            <a:lumMod val="75000"/>
          </a:schemeClr>
        </a:contourClr>
      </a:sp3d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200" b="1" kern="1200" cap="all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587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 spc="20" baseline="0"/>
  </cs:valueAxis>
  <cs:wall>
    <cs:lnRef idx="0"/>
    <cs:fillRef idx="0"/>
    <cs:effectRef idx="0"/>
    <cs:fontRef idx="minor">
      <a:schemeClr val="dk1"/>
    </cs:fontRef>
  </cs:wall>
</cs:chartStyle>
</file>

<file path=ppt/charts/style14.xml><?xml version="1.0" encoding="utf-8"?>
<cs:chartStyle xmlns:cs="http://schemas.microsoft.com/office/drawing/2012/chartStyle" xmlns:a="http://schemas.openxmlformats.org/drawingml/2006/main" id="263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587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>
      <cs:styleClr val="auto"/>
    </cs:lnRef>
    <cs:fillRef idx="0"/>
    <cs:effectRef idx="0">
      <cs:styleClr val="auto"/>
    </cs:effectRef>
    <cs:fontRef idx="minor">
      <cs:styleClr val="auto"/>
    </cs:fontRef>
    <cs:spPr>
      <a:solidFill>
        <a:schemeClr val="lt1">
          <a:alpha val="90000"/>
        </a:schemeClr>
      </a:solidFill>
      <a:ln w="12700" cap="flat" cmpd="sng" algn="ctr">
        <a:solidFill>
          <a:schemeClr val="phClr"/>
        </a:solidFill>
        <a:round/>
      </a:ln>
      <a:effectLst>
        <a:outerShdw blurRad="50800" dist="38100" dir="2700000" algn="tl" rotWithShape="0">
          <a:schemeClr val="phClr">
            <a:lumMod val="75000"/>
            <a:alpha val="40000"/>
          </a:schemeClr>
        </a:outerShdw>
      </a:effectLst>
    </cs:spPr>
    <cs:defRPr sz="1330" b="0" i="0" u="none" strike="noStrike" kern="1200" baseline="0">
      <a:effectLst/>
    </cs:defRPr>
    <cs:bodyPr rot="0" spcFirstLastPara="1" vertOverflow="clip" horzOverflow="clip" vert="horz" wrap="square" lIns="38100" tIns="19050" rIns="38100" bIns="19050" anchor="ctr" anchorCtr="1">
      <a:spAutoFit/>
    </cs:bodyPr>
  </cs:dataLabel>
  <cs:dataLabelCallout>
    <cs:lnRef idx="0">
      <cs:styleClr val="auto"/>
    </cs:lnRef>
    <cs:fillRef idx="0"/>
    <cs:effectRef idx="0">
      <cs:styleClr val="auto"/>
    </cs:effectRef>
    <cs:fontRef idx="minor">
      <cs:styleClr val="auto"/>
    </cs:fontRef>
    <cs:spPr>
      <a:solidFill>
        <a:schemeClr val="lt1">
          <a:alpha val="90000"/>
        </a:schemeClr>
      </a:solidFill>
      <a:ln w="12700" cap="flat" cmpd="sng" algn="ctr">
        <a:solidFill>
          <a:schemeClr val="phClr"/>
        </a:solidFill>
        <a:round/>
      </a:ln>
      <a:effectLst>
        <a:outerShdw blurRad="50800" dist="38100" dir="2700000" algn="tl" rotWithShape="0">
          <a:schemeClr val="phClr">
            <a:lumMod val="75000"/>
            <a:alpha val="40000"/>
          </a:schemeClr>
        </a:outerShdw>
      </a:effectLst>
    </cs:spPr>
    <cs:defRPr sz="1330" b="0" i="0" u="none" strike="noStrike" kern="1200" baseline="0">
      <a:effectLst/>
    </cs:defRPr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>
          <a:alpha val="70000"/>
        </a:schemeClr>
      </a:solidFill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tx1"/>
    </cs:fontRef>
    <cs:spPr>
      <a:solidFill>
        <a:schemeClr val="phClr">
          <a:alpha val="90000"/>
        </a:schemeClr>
      </a:solidFill>
      <a:ln w="19050">
        <a:solidFill>
          <a:schemeClr val="phClr">
            <a:lumMod val="75000"/>
          </a:schemeClr>
        </a:solidFill>
      </a:ln>
      <a:effectLst>
        <a:innerShdw blurRad="114300">
          <a:schemeClr val="phClr">
            <a:lumMod val="75000"/>
          </a:schemeClr>
        </a:innerShdw>
      </a:effectLst>
      <a:scene3d>
        <a:camera prst="orthographicFront"/>
        <a:lightRig rig="threePt" dir="t"/>
      </a:scene3d>
      <a:sp3d contourW="19050" prstMaterial="flat">
        <a:contourClr>
          <a:schemeClr val="accent4">
            <a:lumMod val="75000"/>
          </a:schemeClr>
        </a:contourClr>
      </a:sp3d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200" b="1" kern="1200" cap="all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587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 spc="20" baseline="0"/>
  </cs:valueAxis>
  <cs:wall>
    <cs:lnRef idx="0"/>
    <cs:fillRef idx="0"/>
    <cs:effectRef idx="0"/>
    <cs:fontRef idx="minor">
      <a:schemeClr val="dk1"/>
    </cs:fontRef>
  </cs:wall>
</cs:chartStyle>
</file>

<file path=ppt/charts/style15.xml><?xml version="1.0" encoding="utf-8"?>
<cs:chartStyle xmlns:cs="http://schemas.microsoft.com/office/drawing/2012/chartStyle" xmlns:a="http://schemas.openxmlformats.org/drawingml/2006/main" id="263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587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>
      <cs:styleClr val="auto"/>
    </cs:lnRef>
    <cs:fillRef idx="0"/>
    <cs:effectRef idx="0">
      <cs:styleClr val="auto"/>
    </cs:effectRef>
    <cs:fontRef idx="minor">
      <cs:styleClr val="auto"/>
    </cs:fontRef>
    <cs:spPr>
      <a:solidFill>
        <a:schemeClr val="lt1">
          <a:alpha val="90000"/>
        </a:schemeClr>
      </a:solidFill>
      <a:ln w="12700" cap="flat" cmpd="sng" algn="ctr">
        <a:solidFill>
          <a:schemeClr val="phClr"/>
        </a:solidFill>
        <a:round/>
      </a:ln>
      <a:effectLst>
        <a:outerShdw blurRad="50800" dist="38100" dir="2700000" algn="tl" rotWithShape="0">
          <a:schemeClr val="phClr">
            <a:lumMod val="75000"/>
            <a:alpha val="40000"/>
          </a:schemeClr>
        </a:outerShdw>
      </a:effectLst>
    </cs:spPr>
    <cs:defRPr sz="1330" b="0" i="0" u="none" strike="noStrike" kern="1200" baseline="0">
      <a:effectLst/>
    </cs:defRPr>
    <cs:bodyPr rot="0" spcFirstLastPara="1" vertOverflow="clip" horzOverflow="clip" vert="horz" wrap="square" lIns="38100" tIns="19050" rIns="38100" bIns="19050" anchor="ctr" anchorCtr="1">
      <a:spAutoFit/>
    </cs:bodyPr>
  </cs:dataLabel>
  <cs:dataLabelCallout>
    <cs:lnRef idx="0">
      <cs:styleClr val="auto"/>
    </cs:lnRef>
    <cs:fillRef idx="0"/>
    <cs:effectRef idx="0">
      <cs:styleClr val="auto"/>
    </cs:effectRef>
    <cs:fontRef idx="minor">
      <cs:styleClr val="auto"/>
    </cs:fontRef>
    <cs:spPr>
      <a:solidFill>
        <a:schemeClr val="lt1">
          <a:alpha val="90000"/>
        </a:schemeClr>
      </a:solidFill>
      <a:ln w="12700" cap="flat" cmpd="sng" algn="ctr">
        <a:solidFill>
          <a:schemeClr val="phClr"/>
        </a:solidFill>
        <a:round/>
      </a:ln>
      <a:effectLst>
        <a:outerShdw blurRad="50800" dist="38100" dir="2700000" algn="tl" rotWithShape="0">
          <a:schemeClr val="phClr">
            <a:lumMod val="75000"/>
            <a:alpha val="40000"/>
          </a:schemeClr>
        </a:outerShdw>
      </a:effectLst>
    </cs:spPr>
    <cs:defRPr sz="1330" b="0" i="0" u="none" strike="noStrike" kern="1200" baseline="0">
      <a:effectLst/>
    </cs:defRPr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>
          <a:alpha val="70000"/>
        </a:schemeClr>
      </a:solidFill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tx1"/>
    </cs:fontRef>
    <cs:spPr>
      <a:solidFill>
        <a:schemeClr val="phClr">
          <a:alpha val="90000"/>
        </a:schemeClr>
      </a:solidFill>
      <a:ln w="19050">
        <a:solidFill>
          <a:schemeClr val="phClr">
            <a:lumMod val="75000"/>
          </a:schemeClr>
        </a:solidFill>
      </a:ln>
      <a:effectLst>
        <a:innerShdw blurRad="114300">
          <a:schemeClr val="phClr">
            <a:lumMod val="75000"/>
          </a:schemeClr>
        </a:innerShdw>
      </a:effectLst>
      <a:scene3d>
        <a:camera prst="orthographicFront"/>
        <a:lightRig rig="threePt" dir="t"/>
      </a:scene3d>
      <a:sp3d contourW="19050" prstMaterial="flat">
        <a:contourClr>
          <a:schemeClr val="accent4">
            <a:lumMod val="75000"/>
          </a:schemeClr>
        </a:contourClr>
      </a:sp3d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200" b="1" kern="1200" cap="all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587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 spc="20" baseline="0"/>
  </cs:valueAxis>
  <cs:wall>
    <cs:lnRef idx="0"/>
    <cs:fillRef idx="0"/>
    <cs:effectRef idx="0"/>
    <cs:fontRef idx="minor">
      <a:schemeClr val="dk1"/>
    </cs:fontRef>
  </cs:wall>
</cs:chartStyle>
</file>

<file path=ppt/charts/style16.xml><?xml version="1.0" encoding="utf-8"?>
<cs:chartStyle xmlns:cs="http://schemas.microsoft.com/office/drawing/2012/chartStyle" xmlns:a="http://schemas.openxmlformats.org/drawingml/2006/main" id="263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587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>
      <cs:styleClr val="auto"/>
    </cs:lnRef>
    <cs:fillRef idx="0"/>
    <cs:effectRef idx="0">
      <cs:styleClr val="auto"/>
    </cs:effectRef>
    <cs:fontRef idx="minor">
      <cs:styleClr val="auto"/>
    </cs:fontRef>
    <cs:spPr>
      <a:solidFill>
        <a:schemeClr val="lt1">
          <a:alpha val="90000"/>
        </a:schemeClr>
      </a:solidFill>
      <a:ln w="12700" cap="flat" cmpd="sng" algn="ctr">
        <a:solidFill>
          <a:schemeClr val="phClr"/>
        </a:solidFill>
        <a:round/>
      </a:ln>
      <a:effectLst>
        <a:outerShdw blurRad="50800" dist="38100" dir="2700000" algn="tl" rotWithShape="0">
          <a:schemeClr val="phClr">
            <a:lumMod val="75000"/>
            <a:alpha val="40000"/>
          </a:schemeClr>
        </a:outerShdw>
      </a:effectLst>
    </cs:spPr>
    <cs:defRPr sz="1330" b="0" i="0" u="none" strike="noStrike" kern="1200" baseline="0">
      <a:effectLst/>
    </cs:defRPr>
    <cs:bodyPr rot="0" spcFirstLastPara="1" vertOverflow="clip" horzOverflow="clip" vert="horz" wrap="square" lIns="38100" tIns="19050" rIns="38100" bIns="19050" anchor="ctr" anchorCtr="1">
      <a:spAutoFit/>
    </cs:bodyPr>
  </cs:dataLabel>
  <cs:dataLabelCallout>
    <cs:lnRef idx="0">
      <cs:styleClr val="auto"/>
    </cs:lnRef>
    <cs:fillRef idx="0"/>
    <cs:effectRef idx="0">
      <cs:styleClr val="auto"/>
    </cs:effectRef>
    <cs:fontRef idx="minor">
      <cs:styleClr val="auto"/>
    </cs:fontRef>
    <cs:spPr>
      <a:solidFill>
        <a:schemeClr val="lt1">
          <a:alpha val="90000"/>
        </a:schemeClr>
      </a:solidFill>
      <a:ln w="12700" cap="flat" cmpd="sng" algn="ctr">
        <a:solidFill>
          <a:schemeClr val="phClr"/>
        </a:solidFill>
        <a:round/>
      </a:ln>
      <a:effectLst>
        <a:outerShdw blurRad="50800" dist="38100" dir="2700000" algn="tl" rotWithShape="0">
          <a:schemeClr val="phClr">
            <a:lumMod val="75000"/>
            <a:alpha val="40000"/>
          </a:schemeClr>
        </a:outerShdw>
      </a:effectLst>
    </cs:spPr>
    <cs:defRPr sz="1330" b="0" i="0" u="none" strike="noStrike" kern="1200" baseline="0">
      <a:effectLst/>
    </cs:defRPr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>
          <a:alpha val="70000"/>
        </a:schemeClr>
      </a:solidFill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tx1"/>
    </cs:fontRef>
    <cs:spPr>
      <a:solidFill>
        <a:schemeClr val="phClr">
          <a:alpha val="90000"/>
        </a:schemeClr>
      </a:solidFill>
      <a:ln w="19050">
        <a:solidFill>
          <a:schemeClr val="phClr">
            <a:lumMod val="75000"/>
          </a:schemeClr>
        </a:solidFill>
      </a:ln>
      <a:effectLst>
        <a:innerShdw blurRad="114300">
          <a:schemeClr val="phClr">
            <a:lumMod val="75000"/>
          </a:schemeClr>
        </a:innerShdw>
      </a:effectLst>
      <a:scene3d>
        <a:camera prst="orthographicFront"/>
        <a:lightRig rig="threePt" dir="t"/>
      </a:scene3d>
      <a:sp3d contourW="19050" prstMaterial="flat">
        <a:contourClr>
          <a:schemeClr val="accent4">
            <a:lumMod val="75000"/>
          </a:schemeClr>
        </a:contourClr>
      </a:sp3d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200" b="1" kern="1200" cap="all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587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 spc="20" baseline="0"/>
  </cs:valueAxis>
  <cs:wall>
    <cs:lnRef idx="0"/>
    <cs:fillRef idx="0"/>
    <cs:effectRef idx="0"/>
    <cs:fontRef idx="minor">
      <a:schemeClr val="dk1"/>
    </cs:fontRef>
  </cs:wall>
</cs:chartStyle>
</file>

<file path=ppt/charts/style17.xml><?xml version="1.0" encoding="utf-8"?>
<cs:chartStyle xmlns:cs="http://schemas.microsoft.com/office/drawing/2012/chartStyle" xmlns:a="http://schemas.openxmlformats.org/drawingml/2006/main" id="263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587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>
      <cs:styleClr val="auto"/>
    </cs:lnRef>
    <cs:fillRef idx="0"/>
    <cs:effectRef idx="0">
      <cs:styleClr val="auto"/>
    </cs:effectRef>
    <cs:fontRef idx="minor">
      <cs:styleClr val="auto"/>
    </cs:fontRef>
    <cs:spPr>
      <a:solidFill>
        <a:schemeClr val="lt1">
          <a:alpha val="90000"/>
        </a:schemeClr>
      </a:solidFill>
      <a:ln w="12700" cap="flat" cmpd="sng" algn="ctr">
        <a:solidFill>
          <a:schemeClr val="phClr"/>
        </a:solidFill>
        <a:round/>
      </a:ln>
      <a:effectLst>
        <a:outerShdw blurRad="50800" dist="38100" dir="2700000" algn="tl" rotWithShape="0">
          <a:schemeClr val="phClr">
            <a:lumMod val="75000"/>
            <a:alpha val="40000"/>
          </a:schemeClr>
        </a:outerShdw>
      </a:effectLst>
    </cs:spPr>
    <cs:defRPr sz="1330" b="0" i="0" u="none" strike="noStrike" kern="1200" baseline="0">
      <a:effectLst/>
    </cs:defRPr>
    <cs:bodyPr rot="0" spcFirstLastPara="1" vertOverflow="clip" horzOverflow="clip" vert="horz" wrap="square" lIns="38100" tIns="19050" rIns="38100" bIns="19050" anchor="ctr" anchorCtr="1">
      <a:spAutoFit/>
    </cs:bodyPr>
  </cs:dataLabel>
  <cs:dataLabelCallout>
    <cs:lnRef idx="0">
      <cs:styleClr val="auto"/>
    </cs:lnRef>
    <cs:fillRef idx="0"/>
    <cs:effectRef idx="0">
      <cs:styleClr val="auto"/>
    </cs:effectRef>
    <cs:fontRef idx="minor">
      <cs:styleClr val="auto"/>
    </cs:fontRef>
    <cs:spPr>
      <a:solidFill>
        <a:schemeClr val="lt1">
          <a:alpha val="90000"/>
        </a:schemeClr>
      </a:solidFill>
      <a:ln w="12700" cap="flat" cmpd="sng" algn="ctr">
        <a:solidFill>
          <a:schemeClr val="phClr"/>
        </a:solidFill>
        <a:round/>
      </a:ln>
      <a:effectLst>
        <a:outerShdw blurRad="50800" dist="38100" dir="2700000" algn="tl" rotWithShape="0">
          <a:schemeClr val="phClr">
            <a:lumMod val="75000"/>
            <a:alpha val="40000"/>
          </a:schemeClr>
        </a:outerShdw>
      </a:effectLst>
    </cs:spPr>
    <cs:defRPr sz="1330" b="0" i="0" u="none" strike="noStrike" kern="1200" baseline="0">
      <a:effectLst/>
    </cs:defRPr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>
          <a:alpha val="70000"/>
        </a:schemeClr>
      </a:solidFill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tx1"/>
    </cs:fontRef>
    <cs:spPr>
      <a:solidFill>
        <a:schemeClr val="phClr">
          <a:alpha val="90000"/>
        </a:schemeClr>
      </a:solidFill>
      <a:ln w="19050">
        <a:solidFill>
          <a:schemeClr val="phClr">
            <a:lumMod val="75000"/>
          </a:schemeClr>
        </a:solidFill>
      </a:ln>
      <a:effectLst>
        <a:innerShdw blurRad="114300">
          <a:schemeClr val="phClr">
            <a:lumMod val="75000"/>
          </a:schemeClr>
        </a:innerShdw>
      </a:effectLst>
      <a:scene3d>
        <a:camera prst="orthographicFront"/>
        <a:lightRig rig="threePt" dir="t"/>
      </a:scene3d>
      <a:sp3d contourW="19050" prstMaterial="flat">
        <a:contourClr>
          <a:schemeClr val="accent4">
            <a:lumMod val="75000"/>
          </a:schemeClr>
        </a:contourClr>
      </a:sp3d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200" b="1" kern="1200" cap="all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587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 spc="20" baseline="0"/>
  </cs:valueAxis>
  <cs:wall>
    <cs:lnRef idx="0"/>
    <cs:fillRef idx="0"/>
    <cs:effectRef idx="0"/>
    <cs:fontRef idx="minor">
      <a:schemeClr val="dk1"/>
    </cs:fontRef>
  </cs:wall>
</cs:chartStyle>
</file>

<file path=ppt/charts/style18.xml><?xml version="1.0" encoding="utf-8"?>
<cs:chartStyle xmlns:cs="http://schemas.microsoft.com/office/drawing/2012/chartStyle" xmlns:a="http://schemas.openxmlformats.org/drawingml/2006/main" id="263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587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>
      <cs:styleClr val="auto"/>
    </cs:lnRef>
    <cs:fillRef idx="0"/>
    <cs:effectRef idx="0">
      <cs:styleClr val="auto"/>
    </cs:effectRef>
    <cs:fontRef idx="minor">
      <cs:styleClr val="auto"/>
    </cs:fontRef>
    <cs:spPr>
      <a:solidFill>
        <a:schemeClr val="lt1">
          <a:alpha val="90000"/>
        </a:schemeClr>
      </a:solidFill>
      <a:ln w="12700" cap="flat" cmpd="sng" algn="ctr">
        <a:solidFill>
          <a:schemeClr val="phClr"/>
        </a:solidFill>
        <a:round/>
      </a:ln>
      <a:effectLst>
        <a:outerShdw blurRad="50800" dist="38100" dir="2700000" algn="tl" rotWithShape="0">
          <a:schemeClr val="phClr">
            <a:lumMod val="75000"/>
            <a:alpha val="40000"/>
          </a:schemeClr>
        </a:outerShdw>
      </a:effectLst>
    </cs:spPr>
    <cs:defRPr sz="1330" b="0" i="0" u="none" strike="noStrike" kern="1200" baseline="0">
      <a:effectLst/>
    </cs:defRPr>
    <cs:bodyPr rot="0" spcFirstLastPara="1" vertOverflow="clip" horzOverflow="clip" vert="horz" wrap="square" lIns="38100" tIns="19050" rIns="38100" bIns="19050" anchor="ctr" anchorCtr="1">
      <a:spAutoFit/>
    </cs:bodyPr>
  </cs:dataLabel>
  <cs:dataLabelCallout>
    <cs:lnRef idx="0">
      <cs:styleClr val="auto"/>
    </cs:lnRef>
    <cs:fillRef idx="0"/>
    <cs:effectRef idx="0">
      <cs:styleClr val="auto"/>
    </cs:effectRef>
    <cs:fontRef idx="minor">
      <cs:styleClr val="auto"/>
    </cs:fontRef>
    <cs:spPr>
      <a:solidFill>
        <a:schemeClr val="lt1">
          <a:alpha val="90000"/>
        </a:schemeClr>
      </a:solidFill>
      <a:ln w="12700" cap="flat" cmpd="sng" algn="ctr">
        <a:solidFill>
          <a:schemeClr val="phClr"/>
        </a:solidFill>
        <a:round/>
      </a:ln>
      <a:effectLst>
        <a:outerShdw blurRad="50800" dist="38100" dir="2700000" algn="tl" rotWithShape="0">
          <a:schemeClr val="phClr">
            <a:lumMod val="75000"/>
            <a:alpha val="40000"/>
          </a:schemeClr>
        </a:outerShdw>
      </a:effectLst>
    </cs:spPr>
    <cs:defRPr sz="1330" b="0" i="0" u="none" strike="noStrike" kern="1200" baseline="0">
      <a:effectLst/>
    </cs:defRPr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>
          <a:alpha val="70000"/>
        </a:schemeClr>
      </a:solidFill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tx1"/>
    </cs:fontRef>
    <cs:spPr>
      <a:solidFill>
        <a:schemeClr val="phClr">
          <a:alpha val="90000"/>
        </a:schemeClr>
      </a:solidFill>
      <a:ln w="19050">
        <a:solidFill>
          <a:schemeClr val="phClr">
            <a:lumMod val="75000"/>
          </a:schemeClr>
        </a:solidFill>
      </a:ln>
      <a:effectLst>
        <a:innerShdw blurRad="114300">
          <a:schemeClr val="phClr">
            <a:lumMod val="75000"/>
          </a:schemeClr>
        </a:innerShdw>
      </a:effectLst>
      <a:scene3d>
        <a:camera prst="orthographicFront"/>
        <a:lightRig rig="threePt" dir="t"/>
      </a:scene3d>
      <a:sp3d contourW="19050" prstMaterial="flat">
        <a:contourClr>
          <a:schemeClr val="accent4">
            <a:lumMod val="75000"/>
          </a:schemeClr>
        </a:contourClr>
      </a:sp3d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200" b="1" kern="1200" cap="all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587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 spc="20" baseline="0"/>
  </cs:valueAxis>
  <cs:wall>
    <cs:lnRef idx="0"/>
    <cs:fillRef idx="0"/>
    <cs:effectRef idx="0"/>
    <cs:fontRef idx="minor">
      <a:schemeClr val="dk1"/>
    </cs:fontRef>
  </cs:wall>
</cs:chartStyle>
</file>

<file path=ppt/charts/style19.xml><?xml version="1.0" encoding="utf-8"?>
<cs:chartStyle xmlns:cs="http://schemas.microsoft.com/office/drawing/2012/chartStyle" xmlns:a="http://schemas.openxmlformats.org/drawingml/2006/main" id="263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587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>
      <cs:styleClr val="auto"/>
    </cs:lnRef>
    <cs:fillRef idx="0"/>
    <cs:effectRef idx="0">
      <cs:styleClr val="auto"/>
    </cs:effectRef>
    <cs:fontRef idx="minor">
      <cs:styleClr val="auto"/>
    </cs:fontRef>
    <cs:spPr>
      <a:solidFill>
        <a:schemeClr val="lt1">
          <a:alpha val="90000"/>
        </a:schemeClr>
      </a:solidFill>
      <a:ln w="12700" cap="flat" cmpd="sng" algn="ctr">
        <a:solidFill>
          <a:schemeClr val="phClr"/>
        </a:solidFill>
        <a:round/>
      </a:ln>
      <a:effectLst>
        <a:outerShdw blurRad="50800" dist="38100" dir="2700000" algn="tl" rotWithShape="0">
          <a:schemeClr val="phClr">
            <a:lumMod val="75000"/>
            <a:alpha val="40000"/>
          </a:schemeClr>
        </a:outerShdw>
      </a:effectLst>
    </cs:spPr>
    <cs:defRPr sz="1330" b="0" i="0" u="none" strike="noStrike" kern="1200" baseline="0">
      <a:effectLst/>
    </cs:defRPr>
    <cs:bodyPr rot="0" spcFirstLastPara="1" vertOverflow="clip" horzOverflow="clip" vert="horz" wrap="square" lIns="38100" tIns="19050" rIns="38100" bIns="19050" anchor="ctr" anchorCtr="1">
      <a:spAutoFit/>
    </cs:bodyPr>
  </cs:dataLabel>
  <cs:dataLabelCallout>
    <cs:lnRef idx="0">
      <cs:styleClr val="auto"/>
    </cs:lnRef>
    <cs:fillRef idx="0"/>
    <cs:effectRef idx="0">
      <cs:styleClr val="auto"/>
    </cs:effectRef>
    <cs:fontRef idx="minor">
      <cs:styleClr val="auto"/>
    </cs:fontRef>
    <cs:spPr>
      <a:solidFill>
        <a:schemeClr val="lt1">
          <a:alpha val="90000"/>
        </a:schemeClr>
      </a:solidFill>
      <a:ln w="12700" cap="flat" cmpd="sng" algn="ctr">
        <a:solidFill>
          <a:schemeClr val="phClr"/>
        </a:solidFill>
        <a:round/>
      </a:ln>
      <a:effectLst>
        <a:outerShdw blurRad="50800" dist="38100" dir="2700000" algn="tl" rotWithShape="0">
          <a:schemeClr val="phClr">
            <a:lumMod val="75000"/>
            <a:alpha val="40000"/>
          </a:schemeClr>
        </a:outerShdw>
      </a:effectLst>
    </cs:spPr>
    <cs:defRPr sz="1330" b="0" i="0" u="none" strike="noStrike" kern="1200" baseline="0">
      <a:effectLst/>
    </cs:defRPr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>
          <a:alpha val="70000"/>
        </a:schemeClr>
      </a:solidFill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tx1"/>
    </cs:fontRef>
    <cs:spPr>
      <a:solidFill>
        <a:schemeClr val="phClr">
          <a:alpha val="90000"/>
        </a:schemeClr>
      </a:solidFill>
      <a:ln w="19050">
        <a:solidFill>
          <a:schemeClr val="phClr">
            <a:lumMod val="75000"/>
          </a:schemeClr>
        </a:solidFill>
      </a:ln>
      <a:effectLst>
        <a:innerShdw blurRad="114300">
          <a:schemeClr val="phClr">
            <a:lumMod val="75000"/>
          </a:schemeClr>
        </a:innerShdw>
      </a:effectLst>
      <a:scene3d>
        <a:camera prst="orthographicFront"/>
        <a:lightRig rig="threePt" dir="t"/>
      </a:scene3d>
      <a:sp3d contourW="19050" prstMaterial="flat">
        <a:contourClr>
          <a:schemeClr val="accent4">
            <a:lumMod val="75000"/>
          </a:schemeClr>
        </a:contourClr>
      </a:sp3d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200" b="1" kern="1200" cap="all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587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 spc="20" baseline="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63">
  <cs:axisTitle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587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>
      <cs:styleClr val="auto"/>
    </cs:lnRef>
    <cs:fillRef idx="0"/>
    <cs:effectRef idx="0">
      <cs:styleClr val="auto"/>
    </cs:effectRef>
    <cs:fontRef idx="minor">
      <cs:styleClr val="auto"/>
    </cs:fontRef>
    <cs:spPr>
      <a:solidFill>
        <a:schemeClr val="lt1">
          <a:alpha val="90000"/>
        </a:schemeClr>
      </a:solidFill>
      <a:ln w="12700" cap="flat" cmpd="sng" algn="ctr">
        <a:solidFill>
          <a:schemeClr val="phClr"/>
        </a:solidFill>
        <a:round/>
      </a:ln>
      <a:effectLst>
        <a:outerShdw blurRad="50800" dist="38100" dir="2700000" algn="tl" rotWithShape="0">
          <a:schemeClr val="phClr">
            <a:lumMod val="75000"/>
            <a:alpha val="40000"/>
          </a:schemeClr>
        </a:outerShdw>
      </a:effectLst>
    </cs:spPr>
    <cs:defRPr sz="1000" b="0" i="0" u="none" strike="noStrike" kern="1200" baseline="0">
      <a:effectLst/>
    </cs:defRPr>
    <cs:bodyPr rot="0" spcFirstLastPara="1" vertOverflow="clip" horzOverflow="clip" vert="horz" wrap="square" lIns="38100" tIns="19050" rIns="38100" bIns="19050" anchor="ctr" anchorCtr="1">
      <a:spAutoFit/>
    </cs:bodyPr>
  </cs:dataLabel>
  <cs:dataLabelCallout>
    <cs:lnRef idx="0">
      <cs:styleClr val="auto"/>
    </cs:lnRef>
    <cs:fillRef idx="0"/>
    <cs:effectRef idx="0">
      <cs:styleClr val="auto"/>
    </cs:effectRef>
    <cs:fontRef idx="minor">
      <cs:styleClr val="auto"/>
    </cs:fontRef>
    <cs:spPr>
      <a:solidFill>
        <a:schemeClr val="lt1">
          <a:alpha val="90000"/>
        </a:schemeClr>
      </a:solidFill>
      <a:ln w="12700" cap="flat" cmpd="sng" algn="ctr">
        <a:solidFill>
          <a:schemeClr val="phClr"/>
        </a:solidFill>
        <a:round/>
      </a:ln>
      <a:effectLst>
        <a:outerShdw blurRad="50800" dist="38100" dir="2700000" algn="tl" rotWithShape="0">
          <a:schemeClr val="phClr">
            <a:lumMod val="75000"/>
            <a:alpha val="40000"/>
          </a:schemeClr>
        </a:outerShdw>
      </a:effectLst>
    </cs:spPr>
    <cs:defRPr sz="1000" b="0" i="0" u="none" strike="noStrike" kern="1200" baseline="0">
      <a:effectLst/>
    </cs:defRPr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>
          <a:alpha val="70000"/>
        </a:schemeClr>
      </a:solidFill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tx1"/>
    </cs:fontRef>
    <cs:spPr>
      <a:solidFill>
        <a:schemeClr val="phClr">
          <a:alpha val="90000"/>
        </a:schemeClr>
      </a:solidFill>
      <a:ln w="19050">
        <a:solidFill>
          <a:schemeClr val="phClr">
            <a:lumMod val="75000"/>
          </a:schemeClr>
        </a:solidFill>
      </a:ln>
      <a:effectLst>
        <a:innerShdw blurRad="114300">
          <a:schemeClr val="phClr">
            <a:lumMod val="75000"/>
          </a:schemeClr>
        </a:innerShdw>
      </a:effectLst>
      <a:scene3d>
        <a:camera prst="orthographicFront"/>
        <a:lightRig rig="threePt" dir="t"/>
      </a:scene3d>
      <a:sp3d contourW="19050" prstMaterial="flat">
        <a:contourClr>
          <a:schemeClr val="accent4">
            <a:lumMod val="75000"/>
          </a:schemeClr>
        </a:contourClr>
      </a:sp3d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00" b="1" kern="1200" cap="all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587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 spc="20" baseline="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63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587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>
      <cs:styleClr val="auto"/>
    </cs:lnRef>
    <cs:fillRef idx="0"/>
    <cs:effectRef idx="0">
      <cs:styleClr val="auto"/>
    </cs:effectRef>
    <cs:fontRef idx="minor">
      <cs:styleClr val="auto"/>
    </cs:fontRef>
    <cs:spPr>
      <a:solidFill>
        <a:schemeClr val="lt1">
          <a:alpha val="90000"/>
        </a:schemeClr>
      </a:solidFill>
      <a:ln w="12700" cap="flat" cmpd="sng" algn="ctr">
        <a:solidFill>
          <a:schemeClr val="phClr"/>
        </a:solidFill>
        <a:round/>
      </a:ln>
      <a:effectLst>
        <a:outerShdw blurRad="50800" dist="38100" dir="2700000" algn="tl" rotWithShape="0">
          <a:schemeClr val="phClr">
            <a:lumMod val="75000"/>
            <a:alpha val="40000"/>
          </a:schemeClr>
        </a:outerShdw>
      </a:effectLst>
    </cs:spPr>
    <cs:defRPr sz="1330" b="0" i="0" u="none" strike="noStrike" kern="1200" baseline="0">
      <a:effectLst/>
    </cs:defRPr>
    <cs:bodyPr rot="0" spcFirstLastPara="1" vertOverflow="clip" horzOverflow="clip" vert="horz" wrap="square" lIns="38100" tIns="19050" rIns="38100" bIns="19050" anchor="ctr" anchorCtr="1">
      <a:spAutoFit/>
    </cs:bodyPr>
  </cs:dataLabel>
  <cs:dataLabelCallout>
    <cs:lnRef idx="0">
      <cs:styleClr val="auto"/>
    </cs:lnRef>
    <cs:fillRef idx="0"/>
    <cs:effectRef idx="0">
      <cs:styleClr val="auto"/>
    </cs:effectRef>
    <cs:fontRef idx="minor">
      <cs:styleClr val="auto"/>
    </cs:fontRef>
    <cs:spPr>
      <a:solidFill>
        <a:schemeClr val="lt1">
          <a:alpha val="90000"/>
        </a:schemeClr>
      </a:solidFill>
      <a:ln w="12700" cap="flat" cmpd="sng" algn="ctr">
        <a:solidFill>
          <a:schemeClr val="phClr"/>
        </a:solidFill>
        <a:round/>
      </a:ln>
      <a:effectLst>
        <a:outerShdw blurRad="50800" dist="38100" dir="2700000" algn="tl" rotWithShape="0">
          <a:schemeClr val="phClr">
            <a:lumMod val="75000"/>
            <a:alpha val="40000"/>
          </a:schemeClr>
        </a:outerShdw>
      </a:effectLst>
    </cs:spPr>
    <cs:defRPr sz="1330" b="0" i="0" u="none" strike="noStrike" kern="1200" baseline="0">
      <a:effectLst/>
    </cs:defRPr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>
          <a:alpha val="70000"/>
        </a:schemeClr>
      </a:solidFill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tx1"/>
    </cs:fontRef>
    <cs:spPr>
      <a:solidFill>
        <a:schemeClr val="phClr">
          <a:alpha val="90000"/>
        </a:schemeClr>
      </a:solidFill>
      <a:ln w="19050">
        <a:solidFill>
          <a:schemeClr val="phClr">
            <a:lumMod val="75000"/>
          </a:schemeClr>
        </a:solidFill>
      </a:ln>
      <a:effectLst>
        <a:innerShdw blurRad="114300">
          <a:schemeClr val="phClr">
            <a:lumMod val="75000"/>
          </a:schemeClr>
        </a:innerShdw>
      </a:effectLst>
      <a:scene3d>
        <a:camera prst="orthographicFront"/>
        <a:lightRig rig="threePt" dir="t"/>
      </a:scene3d>
      <a:sp3d contourW="19050" prstMaterial="flat">
        <a:contourClr>
          <a:schemeClr val="accent4">
            <a:lumMod val="75000"/>
          </a:schemeClr>
        </a:contourClr>
      </a:sp3d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200" b="1" kern="1200" cap="all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587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 spc="20" baseline="0"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63">
  <cs:axisTitle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587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>
      <cs:styleClr val="auto"/>
    </cs:lnRef>
    <cs:fillRef idx="0"/>
    <cs:effectRef idx="0">
      <cs:styleClr val="auto"/>
    </cs:effectRef>
    <cs:fontRef idx="minor">
      <cs:styleClr val="auto"/>
    </cs:fontRef>
    <cs:spPr>
      <a:solidFill>
        <a:schemeClr val="lt1">
          <a:alpha val="90000"/>
        </a:schemeClr>
      </a:solidFill>
      <a:ln w="12700" cap="flat" cmpd="sng" algn="ctr">
        <a:solidFill>
          <a:schemeClr val="phClr"/>
        </a:solidFill>
        <a:round/>
      </a:ln>
      <a:effectLst>
        <a:outerShdw blurRad="50800" dist="38100" dir="2700000" algn="tl" rotWithShape="0">
          <a:schemeClr val="phClr">
            <a:lumMod val="75000"/>
            <a:alpha val="40000"/>
          </a:schemeClr>
        </a:outerShdw>
      </a:effectLst>
    </cs:spPr>
    <cs:defRPr sz="1000" b="0" i="0" u="none" strike="noStrike" kern="1200" baseline="0">
      <a:effectLst/>
    </cs:defRPr>
    <cs:bodyPr rot="0" spcFirstLastPara="1" vertOverflow="clip" horzOverflow="clip" vert="horz" wrap="square" lIns="38100" tIns="19050" rIns="38100" bIns="19050" anchor="ctr" anchorCtr="1">
      <a:spAutoFit/>
    </cs:bodyPr>
  </cs:dataLabel>
  <cs:dataLabelCallout>
    <cs:lnRef idx="0">
      <cs:styleClr val="auto"/>
    </cs:lnRef>
    <cs:fillRef idx="0"/>
    <cs:effectRef idx="0">
      <cs:styleClr val="auto"/>
    </cs:effectRef>
    <cs:fontRef idx="minor">
      <cs:styleClr val="auto"/>
    </cs:fontRef>
    <cs:spPr>
      <a:solidFill>
        <a:schemeClr val="lt1">
          <a:alpha val="90000"/>
        </a:schemeClr>
      </a:solidFill>
      <a:ln w="12700" cap="flat" cmpd="sng" algn="ctr">
        <a:solidFill>
          <a:schemeClr val="phClr"/>
        </a:solidFill>
        <a:round/>
      </a:ln>
      <a:effectLst>
        <a:outerShdw blurRad="50800" dist="38100" dir="2700000" algn="tl" rotWithShape="0">
          <a:schemeClr val="phClr">
            <a:lumMod val="75000"/>
            <a:alpha val="40000"/>
          </a:schemeClr>
        </a:outerShdw>
      </a:effectLst>
    </cs:spPr>
    <cs:defRPr sz="1000" b="0" i="0" u="none" strike="noStrike" kern="1200" baseline="0">
      <a:effectLst/>
    </cs:defRPr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>
          <a:alpha val="70000"/>
        </a:schemeClr>
      </a:solidFill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tx1"/>
    </cs:fontRef>
    <cs:spPr>
      <a:solidFill>
        <a:schemeClr val="phClr">
          <a:alpha val="90000"/>
        </a:schemeClr>
      </a:solidFill>
      <a:ln w="19050">
        <a:solidFill>
          <a:schemeClr val="phClr">
            <a:lumMod val="75000"/>
          </a:schemeClr>
        </a:solidFill>
      </a:ln>
      <a:effectLst>
        <a:innerShdw blurRad="114300">
          <a:schemeClr val="phClr">
            <a:lumMod val="75000"/>
          </a:schemeClr>
        </a:innerShdw>
      </a:effectLst>
      <a:scene3d>
        <a:camera prst="orthographicFront"/>
        <a:lightRig rig="threePt" dir="t"/>
      </a:scene3d>
      <a:sp3d contourW="19050" prstMaterial="flat">
        <a:contourClr>
          <a:schemeClr val="accent4">
            <a:lumMod val="75000"/>
          </a:schemeClr>
        </a:contourClr>
      </a:sp3d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00" b="1" kern="1200" cap="all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587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 spc="20" baseline="0"/>
  </cs:valueAxis>
  <cs:wall>
    <cs:lnRef idx="0"/>
    <cs:fillRef idx="0"/>
    <cs:effectRef idx="0"/>
    <cs:fontRef idx="minor">
      <a:schemeClr val="dk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63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587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>
      <cs:styleClr val="auto"/>
    </cs:lnRef>
    <cs:fillRef idx="0"/>
    <cs:effectRef idx="0">
      <cs:styleClr val="auto"/>
    </cs:effectRef>
    <cs:fontRef idx="minor">
      <cs:styleClr val="auto"/>
    </cs:fontRef>
    <cs:spPr>
      <a:solidFill>
        <a:schemeClr val="lt1">
          <a:alpha val="90000"/>
        </a:schemeClr>
      </a:solidFill>
      <a:ln w="12700" cap="flat" cmpd="sng" algn="ctr">
        <a:solidFill>
          <a:schemeClr val="phClr"/>
        </a:solidFill>
        <a:round/>
      </a:ln>
      <a:effectLst>
        <a:outerShdw blurRad="50800" dist="38100" dir="2700000" algn="tl" rotWithShape="0">
          <a:schemeClr val="phClr">
            <a:lumMod val="75000"/>
            <a:alpha val="40000"/>
          </a:schemeClr>
        </a:outerShdw>
      </a:effectLst>
    </cs:spPr>
    <cs:defRPr sz="1330" b="0" i="0" u="none" strike="noStrike" kern="1200" baseline="0">
      <a:effectLst/>
    </cs:defRPr>
    <cs:bodyPr rot="0" spcFirstLastPara="1" vertOverflow="clip" horzOverflow="clip" vert="horz" wrap="square" lIns="38100" tIns="19050" rIns="38100" bIns="19050" anchor="ctr" anchorCtr="1">
      <a:spAutoFit/>
    </cs:bodyPr>
  </cs:dataLabel>
  <cs:dataLabelCallout>
    <cs:lnRef idx="0">
      <cs:styleClr val="auto"/>
    </cs:lnRef>
    <cs:fillRef idx="0"/>
    <cs:effectRef idx="0">
      <cs:styleClr val="auto"/>
    </cs:effectRef>
    <cs:fontRef idx="minor">
      <cs:styleClr val="auto"/>
    </cs:fontRef>
    <cs:spPr>
      <a:solidFill>
        <a:schemeClr val="lt1">
          <a:alpha val="90000"/>
        </a:schemeClr>
      </a:solidFill>
      <a:ln w="12700" cap="flat" cmpd="sng" algn="ctr">
        <a:solidFill>
          <a:schemeClr val="phClr"/>
        </a:solidFill>
        <a:round/>
      </a:ln>
      <a:effectLst>
        <a:outerShdw blurRad="50800" dist="38100" dir="2700000" algn="tl" rotWithShape="0">
          <a:schemeClr val="phClr">
            <a:lumMod val="75000"/>
            <a:alpha val="40000"/>
          </a:schemeClr>
        </a:outerShdw>
      </a:effectLst>
    </cs:spPr>
    <cs:defRPr sz="1330" b="0" i="0" u="none" strike="noStrike" kern="1200" baseline="0">
      <a:effectLst/>
    </cs:defRPr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>
          <a:alpha val="70000"/>
        </a:schemeClr>
      </a:solidFill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tx1"/>
    </cs:fontRef>
    <cs:spPr>
      <a:solidFill>
        <a:schemeClr val="phClr">
          <a:alpha val="90000"/>
        </a:schemeClr>
      </a:solidFill>
      <a:ln w="19050">
        <a:solidFill>
          <a:schemeClr val="phClr">
            <a:lumMod val="75000"/>
          </a:schemeClr>
        </a:solidFill>
      </a:ln>
      <a:effectLst>
        <a:innerShdw blurRad="114300">
          <a:schemeClr val="phClr">
            <a:lumMod val="75000"/>
          </a:schemeClr>
        </a:innerShdw>
      </a:effectLst>
      <a:scene3d>
        <a:camera prst="orthographicFront"/>
        <a:lightRig rig="threePt" dir="t"/>
      </a:scene3d>
      <a:sp3d contourW="19050" prstMaterial="flat">
        <a:contourClr>
          <a:schemeClr val="accent4">
            <a:lumMod val="75000"/>
          </a:schemeClr>
        </a:contourClr>
      </a:sp3d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200" b="1" kern="1200" cap="all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587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 spc="20" baseline="0"/>
  </cs:valueAxis>
  <cs:wall>
    <cs:lnRef idx="0"/>
    <cs:fillRef idx="0"/>
    <cs:effectRef idx="0"/>
    <cs:fontRef idx="minor">
      <a:schemeClr val="dk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263">
  <cs:axisTitle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587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>
      <cs:styleClr val="auto"/>
    </cs:lnRef>
    <cs:fillRef idx="0"/>
    <cs:effectRef idx="0">
      <cs:styleClr val="auto"/>
    </cs:effectRef>
    <cs:fontRef idx="minor">
      <cs:styleClr val="auto"/>
    </cs:fontRef>
    <cs:spPr>
      <a:solidFill>
        <a:schemeClr val="lt1">
          <a:alpha val="90000"/>
        </a:schemeClr>
      </a:solidFill>
      <a:ln w="12700" cap="flat" cmpd="sng" algn="ctr">
        <a:solidFill>
          <a:schemeClr val="phClr"/>
        </a:solidFill>
        <a:round/>
      </a:ln>
      <a:effectLst>
        <a:outerShdw blurRad="50800" dist="38100" dir="2700000" algn="tl" rotWithShape="0">
          <a:schemeClr val="phClr">
            <a:lumMod val="75000"/>
            <a:alpha val="40000"/>
          </a:schemeClr>
        </a:outerShdw>
      </a:effectLst>
    </cs:spPr>
    <cs:defRPr sz="1000" b="0" i="0" u="none" strike="noStrike" kern="1200" baseline="0">
      <a:effectLst/>
    </cs:defRPr>
    <cs:bodyPr rot="0" spcFirstLastPara="1" vertOverflow="clip" horzOverflow="clip" vert="horz" wrap="square" lIns="38100" tIns="19050" rIns="38100" bIns="19050" anchor="ctr" anchorCtr="1">
      <a:spAutoFit/>
    </cs:bodyPr>
  </cs:dataLabel>
  <cs:dataLabelCallout>
    <cs:lnRef idx="0">
      <cs:styleClr val="auto"/>
    </cs:lnRef>
    <cs:fillRef idx="0"/>
    <cs:effectRef idx="0">
      <cs:styleClr val="auto"/>
    </cs:effectRef>
    <cs:fontRef idx="minor">
      <cs:styleClr val="auto"/>
    </cs:fontRef>
    <cs:spPr>
      <a:solidFill>
        <a:schemeClr val="lt1">
          <a:alpha val="90000"/>
        </a:schemeClr>
      </a:solidFill>
      <a:ln w="12700" cap="flat" cmpd="sng" algn="ctr">
        <a:solidFill>
          <a:schemeClr val="phClr"/>
        </a:solidFill>
        <a:round/>
      </a:ln>
      <a:effectLst>
        <a:outerShdw blurRad="50800" dist="38100" dir="2700000" algn="tl" rotWithShape="0">
          <a:schemeClr val="phClr">
            <a:lumMod val="75000"/>
            <a:alpha val="40000"/>
          </a:schemeClr>
        </a:outerShdw>
      </a:effectLst>
    </cs:spPr>
    <cs:defRPr sz="1000" b="0" i="0" u="none" strike="noStrike" kern="1200" baseline="0">
      <a:effectLst/>
    </cs:defRPr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>
          <a:alpha val="70000"/>
        </a:schemeClr>
      </a:solidFill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tx1"/>
    </cs:fontRef>
    <cs:spPr>
      <a:solidFill>
        <a:schemeClr val="phClr">
          <a:alpha val="90000"/>
        </a:schemeClr>
      </a:solidFill>
      <a:ln w="19050">
        <a:solidFill>
          <a:schemeClr val="phClr">
            <a:lumMod val="75000"/>
          </a:schemeClr>
        </a:solidFill>
      </a:ln>
      <a:effectLst>
        <a:innerShdw blurRad="114300">
          <a:schemeClr val="phClr">
            <a:lumMod val="75000"/>
          </a:schemeClr>
        </a:innerShdw>
      </a:effectLst>
      <a:scene3d>
        <a:camera prst="orthographicFront"/>
        <a:lightRig rig="threePt" dir="t"/>
      </a:scene3d>
      <a:sp3d contourW="19050" prstMaterial="flat">
        <a:contourClr>
          <a:schemeClr val="accent4">
            <a:lumMod val="75000"/>
          </a:schemeClr>
        </a:contourClr>
      </a:sp3d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00" b="1" kern="1200" cap="all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587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 spc="20" baseline="0"/>
  </cs:valueAxis>
  <cs:wall>
    <cs:lnRef idx="0"/>
    <cs:fillRef idx="0"/>
    <cs:effectRef idx="0"/>
    <cs:fontRef idx="minor">
      <a:schemeClr val="dk1"/>
    </cs:fontRef>
  </cs:wall>
</cs:chartStyle>
</file>

<file path=ppt/charts/style7.xml><?xml version="1.0" encoding="utf-8"?>
<cs:chartStyle xmlns:cs="http://schemas.microsoft.com/office/drawing/2012/chartStyle" xmlns:a="http://schemas.openxmlformats.org/drawingml/2006/main" id="263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587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>
      <cs:styleClr val="auto"/>
    </cs:lnRef>
    <cs:fillRef idx="0"/>
    <cs:effectRef idx="0">
      <cs:styleClr val="auto"/>
    </cs:effectRef>
    <cs:fontRef idx="minor">
      <cs:styleClr val="auto"/>
    </cs:fontRef>
    <cs:spPr>
      <a:solidFill>
        <a:schemeClr val="lt1">
          <a:alpha val="90000"/>
        </a:schemeClr>
      </a:solidFill>
      <a:ln w="12700" cap="flat" cmpd="sng" algn="ctr">
        <a:solidFill>
          <a:schemeClr val="phClr"/>
        </a:solidFill>
        <a:round/>
      </a:ln>
      <a:effectLst>
        <a:outerShdw blurRad="50800" dist="38100" dir="2700000" algn="tl" rotWithShape="0">
          <a:schemeClr val="phClr">
            <a:lumMod val="75000"/>
            <a:alpha val="40000"/>
          </a:schemeClr>
        </a:outerShdw>
      </a:effectLst>
    </cs:spPr>
    <cs:defRPr sz="1330" b="0" i="0" u="none" strike="noStrike" kern="1200" baseline="0">
      <a:effectLst/>
    </cs:defRPr>
    <cs:bodyPr rot="0" spcFirstLastPara="1" vertOverflow="clip" horzOverflow="clip" vert="horz" wrap="square" lIns="38100" tIns="19050" rIns="38100" bIns="19050" anchor="ctr" anchorCtr="1">
      <a:spAutoFit/>
    </cs:bodyPr>
  </cs:dataLabel>
  <cs:dataLabelCallout>
    <cs:lnRef idx="0">
      <cs:styleClr val="auto"/>
    </cs:lnRef>
    <cs:fillRef idx="0"/>
    <cs:effectRef idx="0">
      <cs:styleClr val="auto"/>
    </cs:effectRef>
    <cs:fontRef idx="minor">
      <cs:styleClr val="auto"/>
    </cs:fontRef>
    <cs:spPr>
      <a:solidFill>
        <a:schemeClr val="lt1">
          <a:alpha val="90000"/>
        </a:schemeClr>
      </a:solidFill>
      <a:ln w="12700" cap="flat" cmpd="sng" algn="ctr">
        <a:solidFill>
          <a:schemeClr val="phClr"/>
        </a:solidFill>
        <a:round/>
      </a:ln>
      <a:effectLst>
        <a:outerShdw blurRad="50800" dist="38100" dir="2700000" algn="tl" rotWithShape="0">
          <a:schemeClr val="phClr">
            <a:lumMod val="75000"/>
            <a:alpha val="40000"/>
          </a:schemeClr>
        </a:outerShdw>
      </a:effectLst>
    </cs:spPr>
    <cs:defRPr sz="1330" b="0" i="0" u="none" strike="noStrike" kern="1200" baseline="0">
      <a:effectLst/>
    </cs:defRPr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>
          <a:alpha val="70000"/>
        </a:schemeClr>
      </a:solidFill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tx1"/>
    </cs:fontRef>
    <cs:spPr>
      <a:solidFill>
        <a:schemeClr val="phClr">
          <a:alpha val="90000"/>
        </a:schemeClr>
      </a:solidFill>
      <a:ln w="19050">
        <a:solidFill>
          <a:schemeClr val="phClr">
            <a:lumMod val="75000"/>
          </a:schemeClr>
        </a:solidFill>
      </a:ln>
      <a:effectLst>
        <a:innerShdw blurRad="114300">
          <a:schemeClr val="phClr">
            <a:lumMod val="75000"/>
          </a:schemeClr>
        </a:innerShdw>
      </a:effectLst>
      <a:scene3d>
        <a:camera prst="orthographicFront"/>
        <a:lightRig rig="threePt" dir="t"/>
      </a:scene3d>
      <a:sp3d contourW="19050" prstMaterial="flat">
        <a:contourClr>
          <a:schemeClr val="accent4">
            <a:lumMod val="75000"/>
          </a:schemeClr>
        </a:contourClr>
      </a:sp3d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200" b="1" kern="1200" cap="all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587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 spc="20" baseline="0"/>
  </cs:valueAxis>
  <cs:wall>
    <cs:lnRef idx="0"/>
    <cs:fillRef idx="0"/>
    <cs:effectRef idx="0"/>
    <cs:fontRef idx="minor">
      <a:schemeClr val="dk1"/>
    </cs:fontRef>
  </cs:wall>
</cs:chartStyle>
</file>

<file path=ppt/charts/style8.xml><?xml version="1.0" encoding="utf-8"?>
<cs:chartStyle xmlns:cs="http://schemas.microsoft.com/office/drawing/2012/chartStyle" xmlns:a="http://schemas.openxmlformats.org/drawingml/2006/main" id="263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587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>
      <cs:styleClr val="auto"/>
    </cs:lnRef>
    <cs:fillRef idx="0"/>
    <cs:effectRef idx="0">
      <cs:styleClr val="auto"/>
    </cs:effectRef>
    <cs:fontRef idx="minor">
      <cs:styleClr val="auto"/>
    </cs:fontRef>
    <cs:spPr>
      <a:solidFill>
        <a:schemeClr val="lt1">
          <a:alpha val="90000"/>
        </a:schemeClr>
      </a:solidFill>
      <a:ln w="12700" cap="flat" cmpd="sng" algn="ctr">
        <a:solidFill>
          <a:schemeClr val="phClr"/>
        </a:solidFill>
        <a:round/>
      </a:ln>
      <a:effectLst>
        <a:outerShdw blurRad="50800" dist="38100" dir="2700000" algn="tl" rotWithShape="0">
          <a:schemeClr val="phClr">
            <a:lumMod val="75000"/>
            <a:alpha val="40000"/>
          </a:schemeClr>
        </a:outerShdw>
      </a:effectLst>
    </cs:spPr>
    <cs:defRPr sz="1330" b="0" i="0" u="none" strike="noStrike" kern="1200" baseline="0">
      <a:effectLst/>
    </cs:defRPr>
    <cs:bodyPr rot="0" spcFirstLastPara="1" vertOverflow="clip" horzOverflow="clip" vert="horz" wrap="square" lIns="38100" tIns="19050" rIns="38100" bIns="19050" anchor="ctr" anchorCtr="1">
      <a:spAutoFit/>
    </cs:bodyPr>
  </cs:dataLabel>
  <cs:dataLabelCallout>
    <cs:lnRef idx="0">
      <cs:styleClr val="auto"/>
    </cs:lnRef>
    <cs:fillRef idx="0"/>
    <cs:effectRef idx="0">
      <cs:styleClr val="auto"/>
    </cs:effectRef>
    <cs:fontRef idx="minor">
      <cs:styleClr val="auto"/>
    </cs:fontRef>
    <cs:spPr>
      <a:solidFill>
        <a:schemeClr val="lt1">
          <a:alpha val="90000"/>
        </a:schemeClr>
      </a:solidFill>
      <a:ln w="12700" cap="flat" cmpd="sng" algn="ctr">
        <a:solidFill>
          <a:schemeClr val="phClr"/>
        </a:solidFill>
        <a:round/>
      </a:ln>
      <a:effectLst>
        <a:outerShdw blurRad="50800" dist="38100" dir="2700000" algn="tl" rotWithShape="0">
          <a:schemeClr val="phClr">
            <a:lumMod val="75000"/>
            <a:alpha val="40000"/>
          </a:schemeClr>
        </a:outerShdw>
      </a:effectLst>
    </cs:spPr>
    <cs:defRPr sz="1330" b="0" i="0" u="none" strike="noStrike" kern="1200" baseline="0">
      <a:effectLst/>
    </cs:defRPr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>
          <a:alpha val="70000"/>
        </a:schemeClr>
      </a:solidFill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tx1"/>
    </cs:fontRef>
    <cs:spPr>
      <a:solidFill>
        <a:schemeClr val="phClr">
          <a:alpha val="90000"/>
        </a:schemeClr>
      </a:solidFill>
      <a:ln w="19050">
        <a:solidFill>
          <a:schemeClr val="phClr">
            <a:lumMod val="75000"/>
          </a:schemeClr>
        </a:solidFill>
      </a:ln>
      <a:effectLst>
        <a:innerShdw blurRad="114300">
          <a:schemeClr val="phClr">
            <a:lumMod val="75000"/>
          </a:schemeClr>
        </a:innerShdw>
      </a:effectLst>
      <a:scene3d>
        <a:camera prst="orthographicFront"/>
        <a:lightRig rig="threePt" dir="t"/>
      </a:scene3d>
      <a:sp3d contourW="19050" prstMaterial="flat">
        <a:contourClr>
          <a:schemeClr val="accent4">
            <a:lumMod val="75000"/>
          </a:schemeClr>
        </a:contourClr>
      </a:sp3d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200" b="1" kern="1200" cap="all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587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 spc="20" baseline="0"/>
  </cs:valueAxis>
  <cs:wall>
    <cs:lnRef idx="0"/>
    <cs:fillRef idx="0"/>
    <cs:effectRef idx="0"/>
    <cs:fontRef idx="minor">
      <a:schemeClr val="dk1"/>
    </cs:fontRef>
  </cs:wall>
</cs:chartStyle>
</file>

<file path=ppt/charts/style9.xml><?xml version="1.0" encoding="utf-8"?>
<cs:chartStyle xmlns:cs="http://schemas.microsoft.com/office/drawing/2012/chartStyle" xmlns:a="http://schemas.openxmlformats.org/drawingml/2006/main" id="263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587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>
      <cs:styleClr val="auto"/>
    </cs:lnRef>
    <cs:fillRef idx="0"/>
    <cs:effectRef idx="0">
      <cs:styleClr val="auto"/>
    </cs:effectRef>
    <cs:fontRef idx="minor">
      <cs:styleClr val="auto"/>
    </cs:fontRef>
    <cs:spPr>
      <a:solidFill>
        <a:schemeClr val="lt1">
          <a:alpha val="90000"/>
        </a:schemeClr>
      </a:solidFill>
      <a:ln w="12700" cap="flat" cmpd="sng" algn="ctr">
        <a:solidFill>
          <a:schemeClr val="phClr"/>
        </a:solidFill>
        <a:round/>
      </a:ln>
      <a:effectLst>
        <a:outerShdw blurRad="50800" dist="38100" dir="2700000" algn="tl" rotWithShape="0">
          <a:schemeClr val="phClr">
            <a:lumMod val="75000"/>
            <a:alpha val="40000"/>
          </a:schemeClr>
        </a:outerShdw>
      </a:effectLst>
    </cs:spPr>
    <cs:defRPr sz="1330" b="0" i="0" u="none" strike="noStrike" kern="1200" baseline="0">
      <a:effectLst/>
    </cs:defRPr>
    <cs:bodyPr rot="0" spcFirstLastPara="1" vertOverflow="clip" horzOverflow="clip" vert="horz" wrap="square" lIns="38100" tIns="19050" rIns="38100" bIns="19050" anchor="ctr" anchorCtr="1">
      <a:spAutoFit/>
    </cs:bodyPr>
  </cs:dataLabel>
  <cs:dataLabelCallout>
    <cs:lnRef idx="0">
      <cs:styleClr val="auto"/>
    </cs:lnRef>
    <cs:fillRef idx="0"/>
    <cs:effectRef idx="0">
      <cs:styleClr val="auto"/>
    </cs:effectRef>
    <cs:fontRef idx="minor">
      <cs:styleClr val="auto"/>
    </cs:fontRef>
    <cs:spPr>
      <a:solidFill>
        <a:schemeClr val="lt1">
          <a:alpha val="90000"/>
        </a:schemeClr>
      </a:solidFill>
      <a:ln w="12700" cap="flat" cmpd="sng" algn="ctr">
        <a:solidFill>
          <a:schemeClr val="phClr"/>
        </a:solidFill>
        <a:round/>
      </a:ln>
      <a:effectLst>
        <a:outerShdw blurRad="50800" dist="38100" dir="2700000" algn="tl" rotWithShape="0">
          <a:schemeClr val="phClr">
            <a:lumMod val="75000"/>
            <a:alpha val="40000"/>
          </a:schemeClr>
        </a:outerShdw>
      </a:effectLst>
    </cs:spPr>
    <cs:defRPr sz="1330" b="0" i="0" u="none" strike="noStrike" kern="1200" baseline="0">
      <a:effectLst/>
    </cs:defRPr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>
          <a:alpha val="70000"/>
        </a:schemeClr>
      </a:solidFill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tx1"/>
    </cs:fontRef>
    <cs:spPr>
      <a:solidFill>
        <a:schemeClr val="phClr">
          <a:alpha val="90000"/>
        </a:schemeClr>
      </a:solidFill>
      <a:ln w="19050">
        <a:solidFill>
          <a:schemeClr val="phClr">
            <a:lumMod val="75000"/>
          </a:schemeClr>
        </a:solidFill>
      </a:ln>
      <a:effectLst>
        <a:innerShdw blurRad="114300">
          <a:schemeClr val="phClr">
            <a:lumMod val="75000"/>
          </a:schemeClr>
        </a:innerShdw>
      </a:effectLst>
      <a:scene3d>
        <a:camera prst="orthographicFront"/>
        <a:lightRig rig="threePt" dir="t"/>
      </a:scene3d>
      <a:sp3d contourW="19050" prstMaterial="flat">
        <a:contourClr>
          <a:schemeClr val="accent4">
            <a:lumMod val="75000"/>
          </a:schemeClr>
        </a:contourClr>
      </a:sp3d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200" b="1" kern="1200" cap="all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587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 spc="20" baseline="0"/>
  </cs:valueAxis>
  <cs:wall>
    <cs:lnRef idx="0"/>
    <cs:fillRef idx="0"/>
    <cs:effectRef idx="0"/>
    <cs:fontRef idx="minor">
      <a:schemeClr val="dk1"/>
    </cs:fontRef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4A3BB52-83F5-472C-9C5E-DBF928BBAE2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1" y="0"/>
            <a:ext cx="3038145" cy="465743"/>
          </a:xfrm>
          <a:prstGeom prst="rect">
            <a:avLst/>
          </a:prstGeom>
        </p:spPr>
        <p:txBody>
          <a:bodyPr vert="horz" lIns="88139" tIns="44070" rIns="88139" bIns="4407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2DBDB9F-FF48-4392-8C55-2F225D180E4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0734" y="0"/>
            <a:ext cx="3038145" cy="465743"/>
          </a:xfrm>
          <a:prstGeom prst="rect">
            <a:avLst/>
          </a:prstGeom>
        </p:spPr>
        <p:txBody>
          <a:bodyPr vert="horz" lIns="88139" tIns="44070" rIns="88139" bIns="44070" rtlCol="0"/>
          <a:lstStyle>
            <a:lvl1pPr algn="r">
              <a:defRPr sz="1200"/>
            </a:lvl1pPr>
          </a:lstStyle>
          <a:p>
            <a:fld id="{346B5345-13FF-45F4-AA45-FDD8C752CDE9}" type="datetimeFigureOut">
              <a:rPr lang="en-US" smtClean="0"/>
              <a:t>6/2/2026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C5ECBED-7CD8-431C-B46B-18CEC087365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1" y="8830660"/>
            <a:ext cx="3038145" cy="465742"/>
          </a:xfrm>
          <a:prstGeom prst="rect">
            <a:avLst/>
          </a:prstGeom>
        </p:spPr>
        <p:txBody>
          <a:bodyPr vert="horz" lIns="88139" tIns="44070" rIns="88139" bIns="4407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CE2BBF-9A9D-405A-8921-0F3EB829027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70734" y="8830660"/>
            <a:ext cx="3038145" cy="465742"/>
          </a:xfrm>
          <a:prstGeom prst="rect">
            <a:avLst/>
          </a:prstGeom>
        </p:spPr>
        <p:txBody>
          <a:bodyPr vert="horz" lIns="88139" tIns="44070" rIns="88139" bIns="44070" rtlCol="0" anchor="b"/>
          <a:lstStyle>
            <a:lvl1pPr algn="r">
              <a:defRPr sz="1200"/>
            </a:lvl1pPr>
          </a:lstStyle>
          <a:p>
            <a:fld id="{4E2A62DC-B73B-499F-8B23-D1E3C252809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890192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5"/>
            <a:ext cx="3037840" cy="4664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1" tIns="46568" rIns="93161" bIns="46568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970938" y="5"/>
            <a:ext cx="3037840" cy="4664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1" tIns="46568" rIns="93161" bIns="46568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701040" y="4473894"/>
            <a:ext cx="5608320" cy="36604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1" tIns="46568" rIns="93161" bIns="46568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829970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1" tIns="46568" rIns="93161" bIns="46568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970938" y="8829970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1" tIns="46568" rIns="93161" bIns="46568" anchor="b" anchorCtr="0">
            <a:noAutofit/>
          </a:bodyPr>
          <a:lstStyle/>
          <a:p>
            <a:pPr algn="r"/>
            <a:fld id="{00000000-1234-1234-1234-123412341234}" type="slidenum">
              <a:rPr lang="en-US" sz="120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/>
              <a:t>‹#›</a:t>
            </a:fld>
            <a:endParaRPr lang="en-US"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hf hdr="0" ftr="0" dt="0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defTabSz="457133">
              <a:buClrTx/>
              <a:defRPr/>
            </a:pPr>
            <a:fld id="{BB87FD60-B2EF-4A21-9E27-9126FCE4E862}" type="slidenum">
              <a:rPr lang="en-US" sz="12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pPr algn="r" defTabSz="457133">
                <a:buClrTx/>
                <a:defRPr/>
              </a:pPr>
              <a:t>7</a:t>
            </a:fld>
            <a:endParaRPr lang="en-US" sz="1200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95527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/>
              <a:t>9</a:t>
            </a:fld>
            <a:endParaRPr lang="en-US"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689292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56E119-E699-D985-C5F9-330662740B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DB61994-B02C-5B42-B72A-83B66DB2227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2D2E8E2-7481-0CF5-0270-019A33BFBE7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657F84-7F81-8CC1-FDA4-2A10F7CC002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10</a:t>
            </a:fld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459821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5D10CB-1918-E538-5F11-B310AAC365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068B86A-2715-6A96-8CE8-0661FBF4831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D2F457F-C80E-E966-38EA-10001D35E88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27F3D3-78BF-ECFC-2B8A-AB082C3B08C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11</a:t>
            </a:fld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312814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Budgeted Ad valorem in GF includes TIF return and delinquencies that makes up 57% of total GF revenues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-US" sz="120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/>
              <a:t>25</a:t>
            </a:fld>
            <a:endParaRPr lang="en-US"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626376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9204C-E0B7-4C03-81DA-1183E7029C95}" type="datetime1">
              <a:rPr lang="en-US" smtClean="0"/>
              <a:t>6/2/2026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FA6C2-7C0A-4D66-B75A-B26D400F2B1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65896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7F5D10-00C1-4138-831E-8DB2358ECBD8}" type="datetime1">
              <a:rPr lang="en-US" smtClean="0"/>
              <a:t>6/2/2026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FA6C2-7C0A-4D66-B75A-B26D400F2B1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77197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6FB07-86DB-439F-B52A-D1C850D467DA}" type="datetime1">
              <a:rPr lang="en-US" smtClean="0"/>
              <a:t>6/2/2026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FA6C2-7C0A-4D66-B75A-B26D400F2B1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29492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909B7-7C6C-4D70-9CF3-11529A58F3CF}" type="datetime1">
              <a:rPr lang="en-US" smtClean="0"/>
              <a:t>6/2/2026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FA6C2-7C0A-4D66-B75A-B26D400F2B1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85801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439E7-F677-4E25-8ECD-B0B9989ED30D}" type="datetime1">
              <a:rPr lang="en-US" smtClean="0"/>
              <a:t>6/2/2026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FA6C2-7C0A-4D66-B75A-B26D400F2B1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18950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CEB5F-9F3D-4300-837E-CCC9B088FEAB}" type="datetime1">
              <a:rPr lang="en-US" smtClean="0"/>
              <a:t>6/2/2026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FA6C2-7C0A-4D66-B75A-B26D400F2B1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82238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70E530-7471-4D89-9AE8-F1E3FEAAD9E2}" type="datetime1">
              <a:rPr lang="en-US" smtClean="0"/>
              <a:t>6/2/2026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FA6C2-7C0A-4D66-B75A-B26D400F2B1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15432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C249D-09AD-4CF2-A560-006A893A176F}" type="datetime1">
              <a:rPr lang="en-US" smtClean="0"/>
              <a:t>6/2/2026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FA6C2-7C0A-4D66-B75A-B26D400F2B1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81555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13A36-0479-459D-A974-44C85CDEB149}" type="datetime1">
              <a:rPr lang="en-US" smtClean="0"/>
              <a:t>6/2/2026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FA6C2-7C0A-4D66-B75A-B26D400F2B1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93960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943E2F-4937-45F0-852E-F3A3B299FB68}" type="datetime1">
              <a:rPr lang="en-US" smtClean="0"/>
              <a:t>6/2/2026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FA6C2-7C0A-4D66-B75A-B26D400F2B1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28108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2492CE-863B-4F82-8631-AA6602DA03AA}" type="datetime1">
              <a:rPr lang="en-US" smtClean="0"/>
              <a:t>6/2/2026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FA6C2-7C0A-4D66-B75A-B26D400F2B1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67448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1C03E5-274C-4658-A754-CD5A8EC26241}" type="datetime1">
              <a:rPr lang="en-US" smtClean="0"/>
              <a:t>6/2/2026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1FA6C2-7C0A-4D66-B75A-B26D400F2B1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93991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chart" Target="../charts/char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chart" Target="../charts/char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5.xml"/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6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8.xml"/><Relationship Id="rId2" Type="http://schemas.openxmlformats.org/officeDocument/2006/relationships/chart" Target="../charts/chart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0.xml"/><Relationship Id="rId2" Type="http://schemas.openxmlformats.org/officeDocument/2006/relationships/chart" Target="../charts/chart19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chart" Target="../charts/char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1395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7FE1080-8BF3-4976-BC3A-219B8A540E15}"/>
              </a:ext>
            </a:extLst>
          </p:cNvPr>
          <p:cNvSpPr txBox="1"/>
          <p:nvPr/>
        </p:nvSpPr>
        <p:spPr>
          <a:xfrm>
            <a:off x="0" y="3341665"/>
            <a:ext cx="12192000" cy="298543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Ad Valorem Homestead Property Taxes</a:t>
            </a:r>
          </a:p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kern="1200" dirty="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June 2026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F17E3C1-9E69-427A-B601-77826B33A8E8}"/>
              </a:ext>
            </a:extLst>
          </p:cNvPr>
          <p:cNvSpPr/>
          <p:nvPr/>
        </p:nvSpPr>
        <p:spPr>
          <a:xfrm>
            <a:off x="0" y="4383935"/>
            <a:ext cx="12192000" cy="584775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0D63656-9260-47A6-B143-6DF7332F1E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1593" y="0"/>
            <a:ext cx="1968813" cy="1968813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8224527-F8B3-43E5-8F8E-D2E61FE8E3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FA6C2-7C0A-4D66-B75A-B26D400F2B1C}" type="slidenum">
              <a:rPr lang="en-US" smtClean="0"/>
              <a:t>1</a:t>
            </a:fld>
            <a:endParaRPr lang="en-US" dirty="0"/>
          </a:p>
        </p:txBody>
      </p:sp>
      <p:sp>
        <p:nvSpPr>
          <p:cNvPr id="3" name="AutoShape 2" descr="Image preview">
            <a:extLst>
              <a:ext uri="{FF2B5EF4-FFF2-40B4-BE49-F238E27FC236}">
                <a16:creationId xmlns:a16="http://schemas.microsoft.com/office/drawing/2014/main" id="{BFC8BA9E-AC76-971D-4AAA-D397E5D31C1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Picture 6" descr="Logo&#10;&#10;AI-generated content may be incorrect.">
            <a:extLst>
              <a:ext uri="{FF2B5EF4-FFF2-40B4-BE49-F238E27FC236}">
                <a16:creationId xmlns:a16="http://schemas.microsoft.com/office/drawing/2014/main" id="{DE5AA95E-9A6C-6001-87AE-8C782758EC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4417" y="176247"/>
            <a:ext cx="1847372" cy="184737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F16D8DD-721A-D5B1-1AB2-9B45AB9E4C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0211" y="238934"/>
            <a:ext cx="1847372" cy="1847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317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1395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102D58C-9D09-8A18-5AE3-960C4DE39B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933B27A-F320-3257-D5AC-072428141510}"/>
              </a:ext>
            </a:extLst>
          </p:cNvPr>
          <p:cNvCxnSpPr>
            <a:cxnSpLocks/>
          </p:cNvCxnSpPr>
          <p:nvPr/>
        </p:nvCxnSpPr>
        <p:spPr>
          <a:xfrm>
            <a:off x="0" y="1679437"/>
            <a:ext cx="12192000" cy="0"/>
          </a:xfrm>
          <a:prstGeom prst="line">
            <a:avLst/>
          </a:prstGeom>
          <a:ln w="15875">
            <a:solidFill>
              <a:srgbClr val="7FD4B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1AACC16A-6DF2-6405-AF21-E3E59D468E3D}"/>
              </a:ext>
            </a:extLst>
          </p:cNvPr>
          <p:cNvSpPr txBox="1"/>
          <p:nvPr/>
        </p:nvSpPr>
        <p:spPr>
          <a:xfrm>
            <a:off x="328999" y="322799"/>
            <a:ext cx="928980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kern="1200" dirty="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Neptune Beach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Where Your Property Tax Dollars Go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E3E32640-0CE6-A4A4-CE33-BDF6F6EACA52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915049053"/>
              </p:ext>
            </p:extLst>
          </p:nvPr>
        </p:nvGraphicFramePr>
        <p:xfrm>
          <a:off x="393294" y="1913259"/>
          <a:ext cx="4785535" cy="3703320"/>
        </p:xfrm>
        <a:graphic>
          <a:graphicData uri="http://schemas.openxmlformats.org/drawingml/2006/table">
            <a:tbl>
              <a:tblPr>
                <a:tableStyleId>{125E5076-3810-47DD-B79F-674D7AD40C01}</a:tableStyleId>
              </a:tblPr>
              <a:tblGrid>
                <a:gridCol w="2745322">
                  <a:extLst>
                    <a:ext uri="{9D8B030D-6E8A-4147-A177-3AD203B41FA5}">
                      <a16:colId xmlns:a16="http://schemas.microsoft.com/office/drawing/2014/main" val="3737311028"/>
                    </a:ext>
                  </a:extLst>
                </a:gridCol>
                <a:gridCol w="980303">
                  <a:extLst>
                    <a:ext uri="{9D8B030D-6E8A-4147-A177-3AD203B41FA5}">
                      <a16:colId xmlns:a16="http://schemas.microsoft.com/office/drawing/2014/main" val="1918982241"/>
                    </a:ext>
                  </a:extLst>
                </a:gridCol>
                <a:gridCol w="1059910">
                  <a:extLst>
                    <a:ext uri="{9D8B030D-6E8A-4147-A177-3AD203B41FA5}">
                      <a16:colId xmlns:a16="http://schemas.microsoft.com/office/drawing/2014/main" val="1638646065"/>
                    </a:ext>
                  </a:extLst>
                </a:gridCol>
              </a:tblGrid>
              <a:tr h="411480"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45397963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6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Millage</a:t>
                      </a:r>
                      <a:endParaRPr lang="en-US" sz="16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Property</a:t>
                      </a:r>
                      <a:endParaRPr lang="en-US" sz="16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10024245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6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Rate</a:t>
                      </a:r>
                      <a:endParaRPr lang="en-US" sz="16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Tax*</a:t>
                      </a:r>
                      <a:endParaRPr lang="en-US" sz="16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89468405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City of Neptune Beach</a:t>
                      </a: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     3.3656 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$918  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78991523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Inland Navigation</a:t>
                      </a:r>
                      <a:endParaRPr lang="en-US" sz="16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effectLst/>
                          <a:latin typeface="Arial" panose="020B0604020202020204" pitchFamily="34" charset="0"/>
                        </a:rPr>
                        <a:t>     0.0270 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effectLst/>
                          <a:latin typeface="Arial" panose="020B0604020202020204" pitchFamily="34" charset="0"/>
                        </a:rPr>
                        <a:t>      $7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39649462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Duval County School Board</a:t>
                      </a:r>
                      <a:endParaRPr lang="en-US" sz="16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effectLst/>
                          <a:latin typeface="Arial" panose="020B0604020202020204" pitchFamily="34" charset="0"/>
                        </a:rPr>
                        <a:t>     6.3430 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effectLst/>
                          <a:latin typeface="Arial" panose="020B0604020202020204" pitchFamily="34" charset="0"/>
                        </a:rPr>
                        <a:t>$1,889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10387424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Water Management District</a:t>
                      </a:r>
                      <a:endParaRPr lang="en-US" sz="16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effectLst/>
                          <a:latin typeface="Arial" panose="020B0604020202020204" pitchFamily="34" charset="0"/>
                        </a:rPr>
                        <a:t>     0.1793 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effectLst/>
                          <a:latin typeface="Arial" panose="020B0604020202020204" pitchFamily="34" charset="0"/>
                        </a:rPr>
                        <a:t>     $49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46067745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City of Jacksonville</a:t>
                      </a:r>
                      <a:endParaRPr lang="en-US" sz="16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effectLst/>
                          <a:latin typeface="Arial" panose="020B0604020202020204" pitchFamily="34" charset="0"/>
                        </a:rPr>
                        <a:t>     7.9012 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effectLst/>
                          <a:latin typeface="Arial" panose="020B0604020202020204" pitchFamily="34" charset="0"/>
                        </a:rPr>
                        <a:t>$2,156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06882047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</a:t>
                      </a:r>
                      <a:endParaRPr lang="en-US" sz="1600" b="1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dirty="0">
                          <a:effectLst/>
                          <a:latin typeface="Arial" panose="020B0604020202020204" pitchFamily="34" charset="0"/>
                        </a:rPr>
                        <a:t>   17.8161 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effectLst/>
                          <a:latin typeface="Arial" panose="020B0604020202020204" pitchFamily="34" charset="0"/>
                        </a:rPr>
                        <a:t>$5,019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68359509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E36D0E6F-04E0-0910-DF0C-DE71BE3C8D4C}"/>
              </a:ext>
            </a:extLst>
          </p:cNvPr>
          <p:cNvSpPr txBox="1"/>
          <p:nvPr/>
        </p:nvSpPr>
        <p:spPr>
          <a:xfrm>
            <a:off x="100399" y="6273591"/>
            <a:ext cx="76505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*Based on a median home assessed value of </a:t>
            </a:r>
            <a:r>
              <a:rPr kumimoji="0" lang="en-US" sz="1400" b="0" i="1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$322,820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, with a homestead exemption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Final adopted millage rates per DR-403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6A87B92-8613-8DC1-6BEA-C9F7432390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411FA6C2-7C0A-4D66-B75A-B26D400F2B1C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10</a:t>
            </a:fld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aphicFrame>
        <p:nvGraphicFramePr>
          <p:cNvPr id="12" name="Content Placeholder 11">
            <a:extLst>
              <a:ext uri="{FF2B5EF4-FFF2-40B4-BE49-F238E27FC236}">
                <a16:creationId xmlns:a16="http://schemas.microsoft.com/office/drawing/2014/main" id="{44A5E8BB-73EF-7C2F-BDB5-733D7C460696}"/>
              </a:ext>
            </a:extLst>
          </p:cNvPr>
          <p:cNvGraphicFramePr>
            <a:graphicFrameLocks noGrp="1"/>
          </p:cNvGraphicFramePr>
          <p:nvPr>
            <p:ph sz="half" idx="2"/>
          </p:nvPr>
        </p:nvGraphicFramePr>
        <p:xfrm>
          <a:off x="5710335" y="1825625"/>
          <a:ext cx="5971592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3" name="Chart 12">
            <a:extLst>
              <a:ext uri="{FF2B5EF4-FFF2-40B4-BE49-F238E27FC236}">
                <a16:creationId xmlns:a16="http://schemas.microsoft.com/office/drawing/2014/main" id="{1C3B2030-CC3F-D34D-7186-CA2D084ACBB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54971212"/>
              </p:ext>
            </p:extLst>
          </p:nvPr>
        </p:nvGraphicFramePr>
        <p:xfrm>
          <a:off x="5791199" y="1913259"/>
          <a:ext cx="6300402" cy="44098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798270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1395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7D131CA-963E-D97C-CF4E-21D2F1862C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492DA82-6505-A4FB-610D-BE07A39ADE46}"/>
              </a:ext>
            </a:extLst>
          </p:cNvPr>
          <p:cNvCxnSpPr>
            <a:cxnSpLocks/>
          </p:cNvCxnSpPr>
          <p:nvPr/>
        </p:nvCxnSpPr>
        <p:spPr>
          <a:xfrm>
            <a:off x="0" y="1679437"/>
            <a:ext cx="12192000" cy="0"/>
          </a:xfrm>
          <a:prstGeom prst="line">
            <a:avLst/>
          </a:prstGeom>
          <a:ln w="15875">
            <a:solidFill>
              <a:srgbClr val="7FD4B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F2586D17-0E5F-CC85-37A3-D5B9A331BF73}"/>
              </a:ext>
            </a:extLst>
          </p:cNvPr>
          <p:cNvSpPr txBox="1"/>
          <p:nvPr/>
        </p:nvSpPr>
        <p:spPr>
          <a:xfrm>
            <a:off x="328999" y="322799"/>
            <a:ext cx="928980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kern="1200" dirty="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Jacksonville Beach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Where Your Property Tax Dollars Go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5D5D6C0D-9352-F5D5-A018-E32C41FF860E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535301921"/>
              </p:ext>
            </p:extLst>
          </p:nvPr>
        </p:nvGraphicFramePr>
        <p:xfrm>
          <a:off x="393294" y="1913259"/>
          <a:ext cx="4785535" cy="3703320"/>
        </p:xfrm>
        <a:graphic>
          <a:graphicData uri="http://schemas.openxmlformats.org/drawingml/2006/table">
            <a:tbl>
              <a:tblPr>
                <a:tableStyleId>{125E5076-3810-47DD-B79F-674D7AD40C01}</a:tableStyleId>
              </a:tblPr>
              <a:tblGrid>
                <a:gridCol w="2745322">
                  <a:extLst>
                    <a:ext uri="{9D8B030D-6E8A-4147-A177-3AD203B41FA5}">
                      <a16:colId xmlns:a16="http://schemas.microsoft.com/office/drawing/2014/main" val="3737311028"/>
                    </a:ext>
                  </a:extLst>
                </a:gridCol>
                <a:gridCol w="980303">
                  <a:extLst>
                    <a:ext uri="{9D8B030D-6E8A-4147-A177-3AD203B41FA5}">
                      <a16:colId xmlns:a16="http://schemas.microsoft.com/office/drawing/2014/main" val="1918982241"/>
                    </a:ext>
                  </a:extLst>
                </a:gridCol>
                <a:gridCol w="1059910">
                  <a:extLst>
                    <a:ext uri="{9D8B030D-6E8A-4147-A177-3AD203B41FA5}">
                      <a16:colId xmlns:a16="http://schemas.microsoft.com/office/drawing/2014/main" val="1638646065"/>
                    </a:ext>
                  </a:extLst>
                </a:gridCol>
              </a:tblGrid>
              <a:tr h="411480"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45397963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6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Millage</a:t>
                      </a:r>
                      <a:endParaRPr lang="en-US" sz="16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Property</a:t>
                      </a:r>
                      <a:endParaRPr lang="en-US" sz="16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10024245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6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Rate</a:t>
                      </a:r>
                      <a:endParaRPr lang="en-US" sz="16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Tax*</a:t>
                      </a:r>
                      <a:endParaRPr lang="en-US" sz="16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89468405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City of Jacksonville Beach</a:t>
                      </a: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     3.9947 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$1,090  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78991523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Inland Navigation</a:t>
                      </a:r>
                      <a:endParaRPr lang="en-US" sz="16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effectLst/>
                          <a:latin typeface="Arial" panose="020B0604020202020204" pitchFamily="34" charset="0"/>
                        </a:rPr>
                        <a:t>     0.0270 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effectLst/>
                          <a:latin typeface="Arial" panose="020B0604020202020204" pitchFamily="34" charset="0"/>
                        </a:rPr>
                        <a:t>      $7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39649462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Duval County School Board</a:t>
                      </a:r>
                      <a:endParaRPr lang="en-US" sz="16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effectLst/>
                          <a:latin typeface="Arial" panose="020B0604020202020204" pitchFamily="34" charset="0"/>
                        </a:rPr>
                        <a:t>     6.3430 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effectLst/>
                          <a:latin typeface="Arial" panose="020B0604020202020204" pitchFamily="34" charset="0"/>
                        </a:rPr>
                        <a:t>$1,889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10387424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Water Management District</a:t>
                      </a:r>
                      <a:endParaRPr lang="en-US" sz="16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effectLst/>
                          <a:latin typeface="Arial" panose="020B0604020202020204" pitchFamily="34" charset="0"/>
                        </a:rPr>
                        <a:t>     0.1793 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effectLst/>
                          <a:latin typeface="Arial" panose="020B0604020202020204" pitchFamily="34" charset="0"/>
                        </a:rPr>
                        <a:t>     $49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46067745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City of Jacksonville</a:t>
                      </a:r>
                      <a:endParaRPr lang="en-US" sz="16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effectLst/>
                          <a:latin typeface="Arial" panose="020B0604020202020204" pitchFamily="34" charset="0"/>
                        </a:rPr>
                        <a:t>     7.9012 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effectLst/>
                          <a:latin typeface="Arial" panose="020B0604020202020204" pitchFamily="34" charset="0"/>
                        </a:rPr>
                        <a:t>$2,156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06882047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</a:t>
                      </a:r>
                      <a:endParaRPr lang="en-US" sz="1600" b="1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dirty="0">
                          <a:effectLst/>
                          <a:latin typeface="Arial" panose="020B0604020202020204" pitchFamily="34" charset="0"/>
                        </a:rPr>
                        <a:t>   18.4452 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effectLst/>
                          <a:latin typeface="Arial" panose="020B0604020202020204" pitchFamily="34" charset="0"/>
                        </a:rPr>
                        <a:t>$5,191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68359509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9F645F1A-F11F-8C8B-6D01-B64D5717C75F}"/>
              </a:ext>
            </a:extLst>
          </p:cNvPr>
          <p:cNvSpPr txBox="1"/>
          <p:nvPr/>
        </p:nvSpPr>
        <p:spPr>
          <a:xfrm>
            <a:off x="100399" y="6273591"/>
            <a:ext cx="76505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*Based on a median home assessed value of </a:t>
            </a:r>
            <a:r>
              <a:rPr kumimoji="0" lang="en-US" sz="1400" b="0" i="1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$322,820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, with a homestead exemption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Final adopted millage rates per DR-403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60660D6-C19F-9F80-A797-C66E72EACD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411FA6C2-7C0A-4D66-B75A-B26D400F2B1C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11</a:t>
            </a:fld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aphicFrame>
        <p:nvGraphicFramePr>
          <p:cNvPr id="12" name="Content Placeholder 11">
            <a:extLst>
              <a:ext uri="{FF2B5EF4-FFF2-40B4-BE49-F238E27FC236}">
                <a16:creationId xmlns:a16="http://schemas.microsoft.com/office/drawing/2014/main" id="{A80407E1-5719-AF2E-678E-7A00D6E0BBE1}"/>
              </a:ext>
            </a:extLst>
          </p:cNvPr>
          <p:cNvGraphicFramePr>
            <a:graphicFrameLocks noGrp="1"/>
          </p:cNvGraphicFramePr>
          <p:nvPr>
            <p:ph sz="half" idx="2"/>
          </p:nvPr>
        </p:nvGraphicFramePr>
        <p:xfrm>
          <a:off x="5710335" y="1825625"/>
          <a:ext cx="5971592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3" name="Chart 12">
            <a:extLst>
              <a:ext uri="{FF2B5EF4-FFF2-40B4-BE49-F238E27FC236}">
                <a16:creationId xmlns:a16="http://schemas.microsoft.com/office/drawing/2014/main" id="{24F71008-47FD-0EE1-F704-27D3EE268883}"/>
              </a:ext>
            </a:extLst>
          </p:cNvPr>
          <p:cNvGraphicFramePr>
            <a:graphicFrameLocks/>
          </p:cNvGraphicFramePr>
          <p:nvPr/>
        </p:nvGraphicFramePr>
        <p:xfrm>
          <a:off x="5791199" y="1913259"/>
          <a:ext cx="6300402" cy="44098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9961536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1395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B7DBABB-B2B6-0E8C-327B-D162AFFCF9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9B389EC-CA0E-8309-2319-2E4BC6832BFE}"/>
              </a:ext>
            </a:extLst>
          </p:cNvPr>
          <p:cNvCxnSpPr>
            <a:cxnSpLocks/>
          </p:cNvCxnSpPr>
          <p:nvPr/>
        </p:nvCxnSpPr>
        <p:spPr>
          <a:xfrm>
            <a:off x="0" y="1679437"/>
            <a:ext cx="12192000" cy="0"/>
          </a:xfrm>
          <a:prstGeom prst="line">
            <a:avLst/>
          </a:prstGeom>
          <a:ln w="15875">
            <a:solidFill>
              <a:srgbClr val="7FD4B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7E4F03D4-4FD9-6E7E-D1EB-85840F020FA1}"/>
              </a:ext>
            </a:extLst>
          </p:cNvPr>
          <p:cNvSpPr txBox="1"/>
          <p:nvPr/>
        </p:nvSpPr>
        <p:spPr>
          <a:xfrm>
            <a:off x="571500" y="676175"/>
            <a:ext cx="92898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How Your City Budget is Set Up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2FE560A-2BF7-26BD-8E90-490860DA67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411FA6C2-7C0A-4D66-B75A-B26D400F2B1C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12</a:t>
            </a:fld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D47470DD-C298-A193-37E8-D51F13ABE7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2005011"/>
            <a:ext cx="10515600" cy="4519611"/>
          </a:xfrm>
        </p:spPr>
        <p:txBody>
          <a:bodyPr>
            <a:normAutofit/>
          </a:bodyPr>
          <a:lstStyle/>
          <a:p>
            <a:pPr marL="514350" indent="-514350">
              <a:spcBef>
                <a:spcPts val="1200"/>
              </a:spcBef>
              <a:spcAft>
                <a:spcPts val="1200"/>
              </a:spcAft>
              <a:buAutoNum type="alphaUcPeriod"/>
            </a:pP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annual budget includes both capital and operating expenses and all revenues for the fiscal year, across all City operations.</a:t>
            </a:r>
          </a:p>
          <a:p>
            <a:pPr marL="514350" indent="-514350">
              <a:spcBef>
                <a:spcPts val="1200"/>
              </a:spcBef>
              <a:spcAft>
                <a:spcPts val="1200"/>
              </a:spcAft>
              <a:buAutoNum type="alphaUcPeriod"/>
            </a:pP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annual budget includes a Capital Improvement Program, identifying capital projects for a multi-year period</a:t>
            </a:r>
          </a:p>
          <a:p>
            <a:pPr marL="514350" indent="-514350">
              <a:spcBef>
                <a:spcPts val="1200"/>
              </a:spcBef>
              <a:spcAft>
                <a:spcPts val="1200"/>
              </a:spcAft>
              <a:buAutoNum type="alphaUcPeriod"/>
            </a:pP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fiscal year is October 1 through September 30.</a:t>
            </a:r>
          </a:p>
          <a:p>
            <a:pPr marL="514350" indent="-514350">
              <a:spcBef>
                <a:spcPts val="1200"/>
              </a:spcBef>
              <a:spcAft>
                <a:spcPts val="1200"/>
              </a:spcAft>
              <a:buAutoNum type="alphaUcPeriod"/>
            </a:pPr>
            <a:endParaRPr 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66624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1395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74CED10-FBFD-5D33-DCDD-811D076FFC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816E4A8-B908-6B6C-D734-4F07F1EC4937}"/>
              </a:ext>
            </a:extLst>
          </p:cNvPr>
          <p:cNvCxnSpPr>
            <a:cxnSpLocks/>
          </p:cNvCxnSpPr>
          <p:nvPr/>
        </p:nvCxnSpPr>
        <p:spPr>
          <a:xfrm>
            <a:off x="0" y="1679437"/>
            <a:ext cx="12192000" cy="0"/>
          </a:xfrm>
          <a:prstGeom prst="line">
            <a:avLst/>
          </a:prstGeom>
          <a:ln w="15875">
            <a:solidFill>
              <a:srgbClr val="7FD4B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148B5620-24FC-17A2-9C7B-192E36C15949}"/>
              </a:ext>
            </a:extLst>
          </p:cNvPr>
          <p:cNvSpPr txBox="1"/>
          <p:nvPr/>
        </p:nvSpPr>
        <p:spPr>
          <a:xfrm>
            <a:off x="571500" y="676175"/>
            <a:ext cx="92898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How Your City Budget is Set Up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9DC8957-525E-764C-5333-FF6818D030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411FA6C2-7C0A-4D66-B75A-B26D400F2B1C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13</a:t>
            </a:fld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0746A422-2712-21DA-9216-94FE5A2C30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2005011"/>
            <a:ext cx="10515600" cy="4519611"/>
          </a:xfrm>
        </p:spPr>
        <p:txBody>
          <a:bodyPr>
            <a:normAutofit/>
          </a:bodyPr>
          <a:lstStyle/>
          <a:p>
            <a:pPr marL="514350" indent="-514350">
              <a:spcBef>
                <a:spcPts val="1200"/>
              </a:spcBef>
              <a:spcAft>
                <a:spcPts val="1200"/>
              </a:spcAft>
              <a:buAutoNum type="alphaUcPeriod"/>
            </a:pP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annual budget is MORE than just property taxes.</a:t>
            </a:r>
          </a:p>
          <a:p>
            <a:pPr marL="514350" indent="-514350">
              <a:spcBef>
                <a:spcPts val="1200"/>
              </a:spcBef>
              <a:spcAft>
                <a:spcPts val="1200"/>
              </a:spcAft>
              <a:buAutoNum type="alphaUcPeriod"/>
            </a:pP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Enterprise Funds – funds that pay for themselves (i.e., water, sewer, sanitation)</a:t>
            </a:r>
          </a:p>
          <a:p>
            <a:pPr marL="514350" indent="-514350">
              <a:spcBef>
                <a:spcPts val="1200"/>
              </a:spcBef>
              <a:spcAft>
                <a:spcPts val="1200"/>
              </a:spcAft>
              <a:buAutoNum type="alphaUcPeriod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Restricted Funds – funds can only be used for specific purposes (i.e., Building Division, Gas Tax, Visitor and Tourism)</a:t>
            </a:r>
          </a:p>
          <a:p>
            <a:pPr marL="514350" indent="-514350">
              <a:spcBef>
                <a:spcPts val="1200"/>
              </a:spcBef>
              <a:spcAft>
                <a:spcPts val="1200"/>
              </a:spcAft>
              <a:buAutoNum type="alphaUcPeriod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Unrestricted Funds – funds that can be used for any type of expense (the “General Fund”) – NOT SO FAST…</a:t>
            </a:r>
            <a:endParaRPr 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56298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1395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F30B812-5F59-97D7-7BCC-922D9A1810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9B4779A-5CA3-551F-39BF-4F99998AEBA8}"/>
              </a:ext>
            </a:extLst>
          </p:cNvPr>
          <p:cNvCxnSpPr>
            <a:cxnSpLocks/>
          </p:cNvCxnSpPr>
          <p:nvPr/>
        </p:nvCxnSpPr>
        <p:spPr>
          <a:xfrm>
            <a:off x="0" y="1679437"/>
            <a:ext cx="12192000" cy="0"/>
          </a:xfrm>
          <a:prstGeom prst="line">
            <a:avLst/>
          </a:prstGeom>
          <a:ln w="15875">
            <a:solidFill>
              <a:srgbClr val="7FD4B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7CE0752E-6201-248C-27D0-0F8288AA491E}"/>
              </a:ext>
            </a:extLst>
          </p:cNvPr>
          <p:cNvSpPr txBox="1"/>
          <p:nvPr/>
        </p:nvSpPr>
        <p:spPr>
          <a:xfrm>
            <a:off x="571500" y="676175"/>
            <a:ext cx="92898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GF Compared to Total Budget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A30D10A-EEBD-A74C-8853-AC1673E63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411FA6C2-7C0A-4D66-B75A-B26D400F2B1C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14</a:t>
            </a:fld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C959630B-3B80-4FBC-960C-D31D11071C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2005011"/>
            <a:ext cx="10515600" cy="4519611"/>
          </a:xfrm>
        </p:spPr>
        <p:txBody>
          <a:bodyPr>
            <a:normAutofit/>
          </a:bodyPr>
          <a:lstStyle/>
          <a:p>
            <a:pPr marL="0" indent="0">
              <a:spcBef>
                <a:spcPts val="1200"/>
              </a:spcBef>
              <a:spcAft>
                <a:spcPts val="1200"/>
              </a:spcAft>
              <a:buNone/>
            </a:pPr>
            <a:endParaRPr 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" name="Content Placeholder 2">
            <a:extLst>
              <a:ext uri="{FF2B5EF4-FFF2-40B4-BE49-F238E27FC236}">
                <a16:creationId xmlns:a16="http://schemas.microsoft.com/office/drawing/2014/main" id="{981ED8B6-BF2D-DE11-86C7-B86960636CA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83239521"/>
              </p:ext>
            </p:extLst>
          </p:nvPr>
        </p:nvGraphicFramePr>
        <p:xfrm>
          <a:off x="999133" y="2647497"/>
          <a:ext cx="10058400" cy="3383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84498">
                  <a:extLst>
                    <a:ext uri="{9D8B030D-6E8A-4147-A177-3AD203B41FA5}">
                      <a16:colId xmlns:a16="http://schemas.microsoft.com/office/drawing/2014/main" val="2089096459"/>
                    </a:ext>
                  </a:extLst>
                </a:gridCol>
                <a:gridCol w="2619911">
                  <a:extLst>
                    <a:ext uri="{9D8B030D-6E8A-4147-A177-3AD203B41FA5}">
                      <a16:colId xmlns:a16="http://schemas.microsoft.com/office/drawing/2014/main" val="2884263348"/>
                    </a:ext>
                  </a:extLst>
                </a:gridCol>
                <a:gridCol w="2267991">
                  <a:extLst>
                    <a:ext uri="{9D8B030D-6E8A-4147-A177-3AD203B41FA5}">
                      <a16:colId xmlns:a16="http://schemas.microsoft.com/office/drawing/2014/main" val="414271070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1483981304"/>
                    </a:ext>
                  </a:extLst>
                </a:gridCol>
              </a:tblGrid>
              <a:tr h="992895">
                <a:tc>
                  <a:txBody>
                    <a:bodyPr/>
                    <a:lstStyle/>
                    <a:p>
                      <a:pPr algn="l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Property Type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General Fund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 Budget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General Fund  % of Total Budget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111816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Atlantic Beach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$21,636,755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$57,616,034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37.6%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3389443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Neptune Beach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$11,731,984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$27,886,660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42.1%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636111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Jacksonville Beach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$33,033,348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$248,040,185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13.3%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4620823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366449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1395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3AAD3FD-6B91-D108-A35F-8A98643F80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E7482D4-5306-5E74-3ECA-28D2F6550084}"/>
              </a:ext>
            </a:extLst>
          </p:cNvPr>
          <p:cNvCxnSpPr>
            <a:cxnSpLocks/>
          </p:cNvCxnSpPr>
          <p:nvPr/>
        </p:nvCxnSpPr>
        <p:spPr>
          <a:xfrm>
            <a:off x="0" y="1679437"/>
            <a:ext cx="12192000" cy="0"/>
          </a:xfrm>
          <a:prstGeom prst="line">
            <a:avLst/>
          </a:prstGeom>
          <a:ln w="15875">
            <a:solidFill>
              <a:srgbClr val="7FD4B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AD428158-7C5B-2084-3CED-E8DA55A7C3B4}"/>
              </a:ext>
            </a:extLst>
          </p:cNvPr>
          <p:cNvSpPr txBox="1"/>
          <p:nvPr/>
        </p:nvSpPr>
        <p:spPr>
          <a:xfrm>
            <a:off x="571500" y="676175"/>
            <a:ext cx="92898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GF Revenues/Expenditures – Atlantic Beach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9F678E-C10A-A277-7745-0C0187034E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411FA6C2-7C0A-4D66-B75A-B26D400F2B1C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15</a:t>
            </a:fld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F407B135-98C8-8848-D7D5-B5285DB4CDD1}"/>
              </a:ext>
            </a:extLst>
          </p:cNvPr>
          <p:cNvGraphicFramePr>
            <a:graphicFrameLocks/>
          </p:cNvGraphicFramePr>
          <p:nvPr/>
        </p:nvGraphicFramePr>
        <p:xfrm>
          <a:off x="447869" y="1689062"/>
          <a:ext cx="10739535" cy="49429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1D672206-98A9-4031-2BF4-53AFA7A890F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1007462"/>
              </p:ext>
            </p:extLst>
          </p:nvPr>
        </p:nvGraphicFramePr>
        <p:xfrm>
          <a:off x="726232" y="1912707"/>
          <a:ext cx="10739535" cy="445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15681">
                  <a:extLst>
                    <a:ext uri="{9D8B030D-6E8A-4147-A177-3AD203B41FA5}">
                      <a16:colId xmlns:a16="http://schemas.microsoft.com/office/drawing/2014/main" val="2861434174"/>
                    </a:ext>
                  </a:extLst>
                </a:gridCol>
                <a:gridCol w="2014330">
                  <a:extLst>
                    <a:ext uri="{9D8B030D-6E8A-4147-A177-3AD203B41FA5}">
                      <a16:colId xmlns:a16="http://schemas.microsoft.com/office/drawing/2014/main" val="2543005392"/>
                    </a:ext>
                  </a:extLst>
                </a:gridCol>
                <a:gridCol w="3617844">
                  <a:extLst>
                    <a:ext uri="{9D8B030D-6E8A-4147-A177-3AD203B41FA5}">
                      <a16:colId xmlns:a16="http://schemas.microsoft.com/office/drawing/2014/main" val="3757890280"/>
                    </a:ext>
                  </a:extLst>
                </a:gridCol>
                <a:gridCol w="1791680">
                  <a:extLst>
                    <a:ext uri="{9D8B030D-6E8A-4147-A177-3AD203B41FA5}">
                      <a16:colId xmlns:a16="http://schemas.microsoft.com/office/drawing/2014/main" val="196252536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Where the Money Comes From: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% of GF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Where the Money is Spent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% of GF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278753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Ad Valorem Taxes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39.9%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Public Safety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39.3%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18461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Intergovernmental Revenue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19.0%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General Government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30.6%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788937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Internal Service Charges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9.4%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Public Works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15.6%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111923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Sales and Use Taxes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7.0%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Recreation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11.8%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922953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Fund Balance/Reserves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6.0%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Transfers Out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2.0%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871091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Licenses and Permits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5.1%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Human Services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0.7%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667883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Transfers 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4.8%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246368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Charges for Services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3.7%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692233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Local Option Gas Tax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3.6%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515077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Miscellaneous Revenues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1.1%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699149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Fines and Forfeitures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0.7%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078263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165111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1395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D6AF347-F8F6-02A4-C247-AAEB1EAAED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64AE916-CF98-DE98-025C-CB811B158CAE}"/>
              </a:ext>
            </a:extLst>
          </p:cNvPr>
          <p:cNvCxnSpPr>
            <a:cxnSpLocks/>
          </p:cNvCxnSpPr>
          <p:nvPr/>
        </p:nvCxnSpPr>
        <p:spPr>
          <a:xfrm>
            <a:off x="0" y="1679437"/>
            <a:ext cx="12192000" cy="0"/>
          </a:xfrm>
          <a:prstGeom prst="line">
            <a:avLst/>
          </a:prstGeom>
          <a:ln w="15875">
            <a:solidFill>
              <a:srgbClr val="7FD4B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9083C63A-2C8D-A234-1F06-A23B1D686059}"/>
              </a:ext>
            </a:extLst>
          </p:cNvPr>
          <p:cNvSpPr txBox="1"/>
          <p:nvPr/>
        </p:nvSpPr>
        <p:spPr>
          <a:xfrm>
            <a:off x="571500" y="676175"/>
            <a:ext cx="95165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GF Revenues/Expenditures – Neptune Beach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282314F-9AC6-D222-E2D1-BEF55773C3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411FA6C2-7C0A-4D66-B75A-B26D400F2B1C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16</a:t>
            </a:fld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0F243AB3-0A62-C34D-2E04-3D9CF1BF40B6}"/>
              </a:ext>
            </a:extLst>
          </p:cNvPr>
          <p:cNvGraphicFramePr>
            <a:graphicFrameLocks/>
          </p:cNvGraphicFramePr>
          <p:nvPr/>
        </p:nvGraphicFramePr>
        <p:xfrm>
          <a:off x="447869" y="1689062"/>
          <a:ext cx="10739535" cy="49429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1DCC1181-E488-E16D-02A8-36EFCB057FB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6022433"/>
              </p:ext>
            </p:extLst>
          </p:nvPr>
        </p:nvGraphicFramePr>
        <p:xfrm>
          <a:off x="726232" y="1912707"/>
          <a:ext cx="10739535" cy="445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15681">
                  <a:extLst>
                    <a:ext uri="{9D8B030D-6E8A-4147-A177-3AD203B41FA5}">
                      <a16:colId xmlns:a16="http://schemas.microsoft.com/office/drawing/2014/main" val="2861434174"/>
                    </a:ext>
                  </a:extLst>
                </a:gridCol>
                <a:gridCol w="2014330">
                  <a:extLst>
                    <a:ext uri="{9D8B030D-6E8A-4147-A177-3AD203B41FA5}">
                      <a16:colId xmlns:a16="http://schemas.microsoft.com/office/drawing/2014/main" val="2543005392"/>
                    </a:ext>
                  </a:extLst>
                </a:gridCol>
                <a:gridCol w="3617844">
                  <a:extLst>
                    <a:ext uri="{9D8B030D-6E8A-4147-A177-3AD203B41FA5}">
                      <a16:colId xmlns:a16="http://schemas.microsoft.com/office/drawing/2014/main" val="3757890280"/>
                    </a:ext>
                  </a:extLst>
                </a:gridCol>
                <a:gridCol w="1791680">
                  <a:extLst>
                    <a:ext uri="{9D8B030D-6E8A-4147-A177-3AD203B41FA5}">
                      <a16:colId xmlns:a16="http://schemas.microsoft.com/office/drawing/2014/main" val="196252536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Where the Money Comes From: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% of GF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Where the Money is Spent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% of GF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278753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Ad Valorem Taxes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42.8%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Police Department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46.0%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18461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Intergovernmental Revenue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18.8%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Public Works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17.0%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788937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Transfers 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16.1%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Finance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9.0%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111923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Franchise Fees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7.0%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Community Development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6.0%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871091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Fund Balance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6.8%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Non-Departmental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6.0%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667883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Licenses &amp; Permits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3.7%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Parks &amp; Sustainability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4.0%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246368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Investment Income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1.8%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City Clerk Office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3.0%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692233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Miscellaneous Revenues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2.2%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City Manager Office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3.0%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515077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Fines &amp; Forfeitures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0.6%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Legal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2.0%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699149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Charges for Services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0.4%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Animal Control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078263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Mayor and Council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&lt;1.0%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3390419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753722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1395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F3BE65D-D749-E89D-BBA9-4166568A31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4A8A074-8806-2A47-45B3-2418F82570F1}"/>
              </a:ext>
            </a:extLst>
          </p:cNvPr>
          <p:cNvCxnSpPr>
            <a:cxnSpLocks/>
          </p:cNvCxnSpPr>
          <p:nvPr/>
        </p:nvCxnSpPr>
        <p:spPr>
          <a:xfrm>
            <a:off x="0" y="1679437"/>
            <a:ext cx="12192000" cy="0"/>
          </a:xfrm>
          <a:prstGeom prst="line">
            <a:avLst/>
          </a:prstGeom>
          <a:ln w="15875">
            <a:solidFill>
              <a:srgbClr val="7FD4B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C1D1FB9B-D2F3-76A4-D20E-E9DD74616D72}"/>
              </a:ext>
            </a:extLst>
          </p:cNvPr>
          <p:cNvSpPr txBox="1"/>
          <p:nvPr/>
        </p:nvSpPr>
        <p:spPr>
          <a:xfrm>
            <a:off x="627944" y="537713"/>
            <a:ext cx="92898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GF Expenditures – Neptune Beach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D60A212-030C-A06E-63DB-29484FC98E80}"/>
              </a:ext>
            </a:extLst>
          </p:cNvPr>
          <p:cNvSpPr txBox="1"/>
          <p:nvPr/>
        </p:nvSpPr>
        <p:spPr>
          <a:xfrm>
            <a:off x="229098" y="3159002"/>
            <a:ext cx="23774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Where the money is spent:</a:t>
            </a:r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5AC4BAFB-0C81-FE11-7044-9A9A72F09FB8}"/>
              </a:ext>
            </a:extLst>
          </p:cNvPr>
          <p:cNvGraphicFramePr>
            <a:graphicFrameLocks/>
          </p:cNvGraphicFramePr>
          <p:nvPr/>
        </p:nvGraphicFramePr>
        <p:xfrm>
          <a:off x="2059296" y="1990165"/>
          <a:ext cx="9101763" cy="48678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id="{DF9340CD-B211-158A-8206-842973DD21D4}"/>
              </a:ext>
            </a:extLst>
          </p:cNvPr>
          <p:cNvGraphicFramePr>
            <a:graphicFrameLocks/>
          </p:cNvGraphicFramePr>
          <p:nvPr/>
        </p:nvGraphicFramePr>
        <p:xfrm>
          <a:off x="2606565" y="1808274"/>
          <a:ext cx="9356337" cy="49344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6D35F92-3C2E-D6B5-41D5-425E65F53C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411FA6C2-7C0A-4D66-B75A-B26D400F2B1C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17</a:t>
            </a:fld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FB0B9635-D542-4431-8C90-654A1DE45DF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77258954"/>
              </p:ext>
            </p:extLst>
          </p:nvPr>
        </p:nvGraphicFramePr>
        <p:xfrm>
          <a:off x="2553556" y="656983"/>
          <a:ext cx="8608114" cy="78111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835123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1395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D01F1C1-EBE1-4811-BDDA-4765D339618C}"/>
              </a:ext>
            </a:extLst>
          </p:cNvPr>
          <p:cNvCxnSpPr>
            <a:cxnSpLocks/>
          </p:cNvCxnSpPr>
          <p:nvPr/>
        </p:nvCxnSpPr>
        <p:spPr>
          <a:xfrm>
            <a:off x="0" y="1679437"/>
            <a:ext cx="12192000" cy="0"/>
          </a:xfrm>
          <a:prstGeom prst="line">
            <a:avLst/>
          </a:prstGeom>
          <a:ln w="15875">
            <a:solidFill>
              <a:srgbClr val="7FD4B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15341B73-AE23-4819-B623-38DBCACC1F1A}"/>
              </a:ext>
            </a:extLst>
          </p:cNvPr>
          <p:cNvSpPr txBox="1"/>
          <p:nvPr/>
        </p:nvSpPr>
        <p:spPr>
          <a:xfrm>
            <a:off x="571500" y="676175"/>
            <a:ext cx="92898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GF Revenues – Jacksonville Beach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C6B55F4-A71F-471B-B163-94F68806FC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411FA6C2-7C0A-4D66-B75A-B26D400F2B1C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18</a:t>
            </a:fld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E743B59B-44A6-407C-85D3-073B6309FFC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28181298"/>
              </p:ext>
            </p:extLst>
          </p:nvPr>
        </p:nvGraphicFramePr>
        <p:xfrm>
          <a:off x="447869" y="1689062"/>
          <a:ext cx="10739535" cy="49429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Box 1">
            <a:extLst>
              <a:ext uri="{FF2B5EF4-FFF2-40B4-BE49-F238E27FC236}">
                <a16:creationId xmlns:a16="http://schemas.microsoft.com/office/drawing/2014/main" id="{9E473D8C-6A02-4623-B65B-E6F77E996A6A}"/>
              </a:ext>
            </a:extLst>
          </p:cNvPr>
          <p:cNvSpPr txBox="1"/>
          <p:nvPr/>
        </p:nvSpPr>
        <p:spPr>
          <a:xfrm>
            <a:off x="180806" y="3161622"/>
            <a:ext cx="23774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Where the money comes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from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8764238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1395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348AE4B-0320-1E61-F638-7B40F7F80D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5DCD449-A5EF-3F49-23CF-9E22876F314B}"/>
              </a:ext>
            </a:extLst>
          </p:cNvPr>
          <p:cNvCxnSpPr>
            <a:cxnSpLocks/>
          </p:cNvCxnSpPr>
          <p:nvPr/>
        </p:nvCxnSpPr>
        <p:spPr>
          <a:xfrm>
            <a:off x="0" y="1679437"/>
            <a:ext cx="12192000" cy="0"/>
          </a:xfrm>
          <a:prstGeom prst="line">
            <a:avLst/>
          </a:prstGeom>
          <a:ln w="15875">
            <a:solidFill>
              <a:srgbClr val="7FD4B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4DFA5DBF-BA03-80D7-BDC0-C9947D33B844}"/>
              </a:ext>
            </a:extLst>
          </p:cNvPr>
          <p:cNvSpPr txBox="1"/>
          <p:nvPr/>
        </p:nvSpPr>
        <p:spPr>
          <a:xfrm>
            <a:off x="627944" y="537713"/>
            <a:ext cx="92898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GF Expenditures – Jacksonville Beach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606BD07-20B8-FA1A-E466-A163E5227715}"/>
              </a:ext>
            </a:extLst>
          </p:cNvPr>
          <p:cNvSpPr txBox="1"/>
          <p:nvPr/>
        </p:nvSpPr>
        <p:spPr>
          <a:xfrm>
            <a:off x="229098" y="3159002"/>
            <a:ext cx="23774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Where the money is spent:</a:t>
            </a:r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56EF9380-DE66-33B2-2BC7-95D9302091FA}"/>
              </a:ext>
            </a:extLst>
          </p:cNvPr>
          <p:cNvGraphicFramePr>
            <a:graphicFrameLocks/>
          </p:cNvGraphicFramePr>
          <p:nvPr/>
        </p:nvGraphicFramePr>
        <p:xfrm>
          <a:off x="2059296" y="1990165"/>
          <a:ext cx="9101763" cy="48678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id="{321D86DB-A1AB-AC02-F004-FC43B152D16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46953499"/>
              </p:ext>
            </p:extLst>
          </p:nvPr>
        </p:nvGraphicFramePr>
        <p:xfrm>
          <a:off x="2606565" y="1808274"/>
          <a:ext cx="9356337" cy="49344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E7BE59D-055F-EBE1-16C0-A64837A159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FA6C2-7C0A-4D66-B75A-B26D400F2B1C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71837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1395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B35DAE9-CDDA-6CD1-50A7-1C7188C18F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6C66703-FD99-129F-1867-F8095CF4D252}"/>
              </a:ext>
            </a:extLst>
          </p:cNvPr>
          <p:cNvCxnSpPr>
            <a:cxnSpLocks/>
          </p:cNvCxnSpPr>
          <p:nvPr/>
        </p:nvCxnSpPr>
        <p:spPr>
          <a:xfrm>
            <a:off x="0" y="1679437"/>
            <a:ext cx="12192000" cy="0"/>
          </a:xfrm>
          <a:prstGeom prst="line">
            <a:avLst/>
          </a:prstGeom>
          <a:ln w="15875">
            <a:solidFill>
              <a:srgbClr val="7FD4B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228359AA-BD6E-E9B0-1539-6B5DE90D871A}"/>
              </a:ext>
            </a:extLst>
          </p:cNvPr>
          <p:cNvSpPr txBox="1"/>
          <p:nvPr/>
        </p:nvSpPr>
        <p:spPr>
          <a:xfrm>
            <a:off x="571500" y="676175"/>
            <a:ext cx="9289803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kern="1200" dirty="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Topics to discuss…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547B0FC-82EC-B890-3324-CA16CA1B29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411FA6C2-7C0A-4D66-B75A-B26D400F2B1C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</a:t>
            </a:fld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FC7C2CF0-10E9-782B-541B-878C2CD857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8175" y="2683239"/>
            <a:ext cx="10515600" cy="3491220"/>
          </a:xfrm>
        </p:spPr>
        <p:txBody>
          <a:bodyPr>
            <a:normAutofit/>
          </a:bodyPr>
          <a:lstStyle/>
          <a:p>
            <a:pPr marL="514350" indent="-514350">
              <a:spcBef>
                <a:spcPts val="1200"/>
              </a:spcBef>
              <a:spcAft>
                <a:spcPts val="1200"/>
              </a:spcAft>
              <a:buAutoNum type="alphaUcPeriod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to read your tax bill</a:t>
            </a:r>
          </a:p>
          <a:p>
            <a:pPr marL="514350" indent="-514350">
              <a:spcBef>
                <a:spcPts val="1200"/>
              </a:spcBef>
              <a:spcAft>
                <a:spcPts val="1200"/>
              </a:spcAft>
              <a:buAutoNum type="alphaUcPeriod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your local city budget is set up</a:t>
            </a:r>
          </a:p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AutoNum type="alphaUcPeriod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Fun with “Funds”</a:t>
            </a:r>
          </a:p>
          <a:p>
            <a:pPr marL="514350" indent="-514350">
              <a:spcBef>
                <a:spcPts val="1200"/>
              </a:spcBef>
              <a:spcAft>
                <a:spcPts val="1200"/>
              </a:spcAft>
              <a:buAutoNum type="alphaUcPeriod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Worst-case scenario for homestead property tax elimination</a:t>
            </a:r>
          </a:p>
        </p:txBody>
      </p:sp>
    </p:spTree>
    <p:extLst>
      <p:ext uri="{BB962C8B-B14F-4D97-AF65-F5344CB8AC3E}">
        <p14:creationId xmlns:p14="http://schemas.microsoft.com/office/powerpoint/2010/main" val="15573406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1395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DAAE75F-E0A6-79A7-4A1C-0693C1E9E7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21AF997-31F3-4B36-58F4-417951047CC5}"/>
              </a:ext>
            </a:extLst>
          </p:cNvPr>
          <p:cNvCxnSpPr>
            <a:cxnSpLocks/>
          </p:cNvCxnSpPr>
          <p:nvPr/>
        </p:nvCxnSpPr>
        <p:spPr>
          <a:xfrm>
            <a:off x="0" y="1679437"/>
            <a:ext cx="12192000" cy="0"/>
          </a:xfrm>
          <a:prstGeom prst="line">
            <a:avLst/>
          </a:prstGeom>
          <a:ln w="15875">
            <a:solidFill>
              <a:srgbClr val="7FD4B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E626DAE5-91EE-A51E-66D6-7EFD325A4330}"/>
              </a:ext>
            </a:extLst>
          </p:cNvPr>
          <p:cNvSpPr txBox="1"/>
          <p:nvPr/>
        </p:nvSpPr>
        <p:spPr>
          <a:xfrm>
            <a:off x="571500" y="676175"/>
            <a:ext cx="111054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Ad Valorem Reduction Proposals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D4EF203-AEF7-B7E5-A60E-BA2708756D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411FA6C2-7C0A-4D66-B75A-B26D400F2B1C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20</a:t>
            </a:fld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A02E9EC0-183C-DBC3-F6D1-F209D4D7B4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8175" y="2207174"/>
            <a:ext cx="10515600" cy="4414343"/>
          </a:xfrm>
        </p:spPr>
        <p:txBody>
          <a:bodyPr>
            <a:normAutofit fontScale="62500" lnSpcReduction="20000"/>
          </a:bodyPr>
          <a:lstStyle/>
          <a:p>
            <a:pPr marL="514350" indent="-514350">
              <a:spcBef>
                <a:spcPts val="1200"/>
              </a:spcBef>
              <a:spcAft>
                <a:spcPts val="1200"/>
              </a:spcAft>
              <a:buAutoNum type="alphaUcPeriod"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House and Senate both APPROVED resolutions</a:t>
            </a:r>
          </a:p>
          <a:p>
            <a:pPr marL="514350" indent="-514350">
              <a:spcBef>
                <a:spcPts val="1200"/>
              </a:spcBef>
              <a:spcAft>
                <a:spcPts val="1200"/>
              </a:spcAft>
              <a:buAutoNum type="alphaUcPeriod"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Bills of focus is for:</a:t>
            </a:r>
          </a:p>
          <a:p>
            <a:pPr marL="971550" lvl="1" indent="-514350">
              <a:spcBef>
                <a:spcPts val="1200"/>
              </a:spcBef>
              <a:spcAft>
                <a:spcPts val="1200"/>
              </a:spcAft>
              <a:buAutoNum type="alphaUcPeriod"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150,000 homestead exemption on January 1, 2027</a:t>
            </a:r>
          </a:p>
          <a:p>
            <a:pPr marL="971550" lvl="1" indent="-514350">
              <a:spcBef>
                <a:spcPts val="1200"/>
              </a:spcBef>
              <a:spcAft>
                <a:spcPts val="1200"/>
              </a:spcAft>
              <a:buAutoNum type="alphaUcPeriod"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250,000 homestead exemption on January 1, 2028</a:t>
            </a:r>
          </a:p>
          <a:p>
            <a:pPr marL="971550" lvl="1" indent="-514350">
              <a:spcBef>
                <a:spcPts val="1200"/>
              </a:spcBef>
              <a:spcAft>
                <a:spcPts val="1200"/>
              </a:spcAft>
              <a:buAutoNum type="alphaUcPeriod"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Exemption indexed to Consumer Price Index (CPI) on January 1, 2029</a:t>
            </a:r>
          </a:p>
          <a:p>
            <a:pPr marL="971550" lvl="1" indent="-514350">
              <a:spcBef>
                <a:spcPts val="1200"/>
              </a:spcBef>
              <a:spcAft>
                <a:spcPts val="1200"/>
              </a:spcAft>
              <a:buAutoNum type="alphaUcPeriod"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Require a schedule for the full elimination of homestead property taxes</a:t>
            </a:r>
          </a:p>
          <a:p>
            <a:pPr marL="514350" indent="-514350">
              <a:spcBef>
                <a:spcPts val="1200"/>
              </a:spcBef>
              <a:spcAft>
                <a:spcPts val="1200"/>
              </a:spcAft>
              <a:buAutoNum type="alphaUcPeriod"/>
            </a:pPr>
            <a:r>
              <a:rPr lang="en-US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Residents with less than 5 years residency only qualify for 50,000 exemption </a:t>
            </a:r>
          </a:p>
          <a:p>
            <a:pPr marL="514350" indent="-514350">
              <a:spcBef>
                <a:spcPts val="1200"/>
              </a:spcBef>
              <a:spcAft>
                <a:spcPts val="1200"/>
              </a:spcAft>
              <a:buAutoNum type="alphaUcPeriod"/>
            </a:pPr>
            <a:r>
              <a:rPr lang="en-US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Year residency waived starting January 1, 2030</a:t>
            </a:r>
          </a:p>
          <a:p>
            <a:pPr marL="514350" indent="-514350">
              <a:spcBef>
                <a:spcPts val="1200"/>
              </a:spcBef>
              <a:spcAft>
                <a:spcPts val="1200"/>
              </a:spcAft>
              <a:buAutoNum type="alphaUcPeriod"/>
            </a:pPr>
            <a:r>
              <a:rPr lang="en-US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Non-homestead maximum annual increase reduces from 10%  to 5% on January 1, 2027</a:t>
            </a:r>
          </a:p>
        </p:txBody>
      </p:sp>
    </p:spTree>
    <p:extLst>
      <p:ext uri="{BB962C8B-B14F-4D97-AF65-F5344CB8AC3E}">
        <p14:creationId xmlns:p14="http://schemas.microsoft.com/office/powerpoint/2010/main" val="21762492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1395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4D7E2B8-26D9-393A-6CCA-61970BC1B7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1974216-DC77-8FFB-3DFB-53E5ACA4BDF5}"/>
              </a:ext>
            </a:extLst>
          </p:cNvPr>
          <p:cNvCxnSpPr>
            <a:cxnSpLocks/>
          </p:cNvCxnSpPr>
          <p:nvPr/>
        </p:nvCxnSpPr>
        <p:spPr>
          <a:xfrm>
            <a:off x="0" y="1679437"/>
            <a:ext cx="12192000" cy="0"/>
          </a:xfrm>
          <a:prstGeom prst="line">
            <a:avLst/>
          </a:prstGeom>
          <a:ln w="15875">
            <a:solidFill>
              <a:srgbClr val="7FD4B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56E493F4-477F-B4A5-7A1A-42BB0A5210D6}"/>
              </a:ext>
            </a:extLst>
          </p:cNvPr>
          <p:cNvSpPr txBox="1"/>
          <p:nvPr/>
        </p:nvSpPr>
        <p:spPr>
          <a:xfrm>
            <a:off x="571500" y="676175"/>
            <a:ext cx="111054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Ad Valorem Reduction Proposals (cont.)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3783698-3EE3-B962-6A2A-9EE9BA7EC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411FA6C2-7C0A-4D66-B75A-B26D400F2B1C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21</a:t>
            </a:fld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E8A85056-1B8B-9B5B-19A7-EFDF034789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8175" y="2186154"/>
            <a:ext cx="10515600" cy="3988305"/>
          </a:xfrm>
        </p:spPr>
        <p:txBody>
          <a:bodyPr>
            <a:normAutofit fontScale="70000" lnSpcReduction="20000"/>
          </a:bodyPr>
          <a:lstStyle/>
          <a:p>
            <a:pPr marL="514350" indent="-514350">
              <a:spcBef>
                <a:spcPts val="1200"/>
              </a:spcBef>
              <a:spcAft>
                <a:spcPts val="1200"/>
              </a:spcAft>
              <a:buAutoNum type="alphaUcPeriod"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ALL Ad Valorem taxes can only be used on </a:t>
            </a:r>
            <a:r>
              <a:rPr lang="en-US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following:</a:t>
            </a:r>
          </a:p>
          <a:p>
            <a:pPr marL="971550" lvl="1" indent="-514350">
              <a:spcBef>
                <a:spcPts val="1200"/>
              </a:spcBef>
              <a:spcAft>
                <a:spcPts val="1200"/>
              </a:spcAft>
              <a:buAutoNum type="alphaUcPeriod"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Public Safety (police, fire, EMS)</a:t>
            </a:r>
          </a:p>
          <a:p>
            <a:pPr marL="971550" lvl="1" indent="-514350">
              <a:spcBef>
                <a:spcPts val="1200"/>
              </a:spcBef>
              <a:spcAft>
                <a:spcPts val="1200"/>
              </a:spcAft>
              <a:buAutoNum type="alphaUcPeriod"/>
            </a:pPr>
            <a:r>
              <a:rPr lang="en-US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Education and Public Schools</a:t>
            </a:r>
          </a:p>
          <a:p>
            <a:pPr marL="971550" lvl="1" indent="-514350">
              <a:spcBef>
                <a:spcPts val="1200"/>
              </a:spcBef>
              <a:spcAft>
                <a:spcPts val="1200"/>
              </a:spcAft>
              <a:buAutoNum type="alphaUcPeriod"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Finance or refinance of infrastructure (road/bridge construction and maintenance and stormwater control)</a:t>
            </a:r>
          </a:p>
          <a:p>
            <a:pPr marL="971550" lvl="1" indent="-514350">
              <a:spcBef>
                <a:spcPts val="1200"/>
              </a:spcBef>
              <a:spcAft>
                <a:spcPts val="1200"/>
              </a:spcAft>
              <a:buAutoNum type="alphaUcPeriod"/>
            </a:pPr>
            <a:r>
              <a:rPr lang="en-US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Finance or refinance of natural resource projects</a:t>
            </a:r>
          </a:p>
          <a:p>
            <a:pPr marL="971550" lvl="1" indent="-514350">
              <a:spcBef>
                <a:spcPts val="1200"/>
              </a:spcBef>
              <a:spcAft>
                <a:spcPts val="1200"/>
              </a:spcAft>
              <a:buAutoNum type="alphaUcPeriod"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Issue local bonds and make debt service payments for obligations</a:t>
            </a:r>
          </a:p>
          <a:p>
            <a:pPr marL="971550" lvl="1" indent="-514350">
              <a:spcBef>
                <a:spcPts val="1200"/>
              </a:spcBef>
              <a:spcAft>
                <a:spcPts val="1200"/>
              </a:spcAft>
              <a:buAutoNum type="alphaUcPeriod"/>
            </a:pPr>
            <a:r>
              <a:rPr lang="en-US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Meet obligations for retirement benefits of local government employees</a:t>
            </a:r>
          </a:p>
          <a:p>
            <a:pPr marL="971550" lvl="1" indent="-514350">
              <a:spcBef>
                <a:spcPts val="1200"/>
              </a:spcBef>
              <a:spcAft>
                <a:spcPts val="1200"/>
              </a:spcAft>
              <a:buAutoNum type="alphaUcPeriod"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Fund operations and administration for cities and expenditures of governing bodies</a:t>
            </a:r>
          </a:p>
        </p:txBody>
      </p:sp>
    </p:spTree>
    <p:extLst>
      <p:ext uri="{BB962C8B-B14F-4D97-AF65-F5344CB8AC3E}">
        <p14:creationId xmlns:p14="http://schemas.microsoft.com/office/powerpoint/2010/main" val="11898679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1395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337AA47-EEBB-4FD1-3B9B-DD0FFF591D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9377264-5C6F-0CC9-C621-3744C68FBD2C}"/>
              </a:ext>
            </a:extLst>
          </p:cNvPr>
          <p:cNvCxnSpPr>
            <a:cxnSpLocks/>
          </p:cNvCxnSpPr>
          <p:nvPr/>
        </p:nvCxnSpPr>
        <p:spPr>
          <a:xfrm>
            <a:off x="0" y="1679437"/>
            <a:ext cx="12192000" cy="0"/>
          </a:xfrm>
          <a:prstGeom prst="line">
            <a:avLst/>
          </a:prstGeom>
          <a:ln w="15875">
            <a:solidFill>
              <a:srgbClr val="7FD4B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99B75587-0C9F-F6EA-AC58-B09F5370386A}"/>
              </a:ext>
            </a:extLst>
          </p:cNvPr>
          <p:cNvSpPr txBox="1"/>
          <p:nvPr/>
        </p:nvSpPr>
        <p:spPr>
          <a:xfrm>
            <a:off x="531744" y="136525"/>
            <a:ext cx="928980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Ad Valorem Revenues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GF – Atlantic Beach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45EA786-C6CE-48BA-9ED9-88642364CA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411FA6C2-7C0A-4D66-B75A-B26D400F2B1C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22</a:t>
            </a:fld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aphicFrame>
        <p:nvGraphicFramePr>
          <p:cNvPr id="3" name="Content Placeholder 2">
            <a:extLst>
              <a:ext uri="{FF2B5EF4-FFF2-40B4-BE49-F238E27FC236}">
                <a16:creationId xmlns:a16="http://schemas.microsoft.com/office/drawing/2014/main" id="{3785AB44-8F66-6697-7BB2-EAE55E388BD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58032930"/>
              </p:ext>
            </p:extLst>
          </p:nvPr>
        </p:nvGraphicFramePr>
        <p:xfrm>
          <a:off x="1811868" y="2326143"/>
          <a:ext cx="8686800" cy="3383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00400">
                  <a:extLst>
                    <a:ext uri="{9D8B030D-6E8A-4147-A177-3AD203B41FA5}">
                      <a16:colId xmlns:a16="http://schemas.microsoft.com/office/drawing/2014/main" val="2089096459"/>
                    </a:ext>
                  </a:extLst>
                </a:gridCol>
                <a:gridCol w="3200400">
                  <a:extLst>
                    <a:ext uri="{9D8B030D-6E8A-4147-A177-3AD203B41FA5}">
                      <a16:colId xmlns:a16="http://schemas.microsoft.com/office/drawing/2014/main" val="2884263348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414271070"/>
                    </a:ext>
                  </a:extLst>
                </a:gridCol>
              </a:tblGrid>
              <a:tr h="992895">
                <a:tc>
                  <a:txBody>
                    <a:bodyPr/>
                    <a:lstStyle/>
                    <a:p>
                      <a:pPr algn="l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Property Type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Ad Valorem Revenue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 of Ad Valorem Revenue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111816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Homestead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$4,586,073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54.2%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3389443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Non-Homestead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$3,875,317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45.8%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636111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$8,461,390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4620823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2971120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1395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4D06935-A1EA-CF40-3B69-1FBF0E47E9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372A6B7-2534-4219-007F-F0C7F0CE52BD}"/>
              </a:ext>
            </a:extLst>
          </p:cNvPr>
          <p:cNvCxnSpPr>
            <a:cxnSpLocks/>
          </p:cNvCxnSpPr>
          <p:nvPr/>
        </p:nvCxnSpPr>
        <p:spPr>
          <a:xfrm>
            <a:off x="0" y="1679437"/>
            <a:ext cx="12192000" cy="0"/>
          </a:xfrm>
          <a:prstGeom prst="line">
            <a:avLst/>
          </a:prstGeom>
          <a:ln w="15875">
            <a:solidFill>
              <a:srgbClr val="7FD4B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DDFBBC7E-27D7-A6B1-7D97-D3DBDB8C6905}"/>
              </a:ext>
            </a:extLst>
          </p:cNvPr>
          <p:cNvSpPr txBox="1"/>
          <p:nvPr/>
        </p:nvSpPr>
        <p:spPr>
          <a:xfrm>
            <a:off x="531744" y="136525"/>
            <a:ext cx="928980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Ad Valorem Revenues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GF – Neptune Beach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D847472-447D-62EE-F46F-05B368E0A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411FA6C2-7C0A-4D66-B75A-B26D400F2B1C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23</a:t>
            </a:fld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aphicFrame>
        <p:nvGraphicFramePr>
          <p:cNvPr id="3" name="Content Placeholder 2">
            <a:extLst>
              <a:ext uri="{FF2B5EF4-FFF2-40B4-BE49-F238E27FC236}">
                <a16:creationId xmlns:a16="http://schemas.microsoft.com/office/drawing/2014/main" id="{FCA7D2FF-1763-C51C-6D58-8AFE067210C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96261181"/>
              </p:ext>
            </p:extLst>
          </p:nvPr>
        </p:nvGraphicFramePr>
        <p:xfrm>
          <a:off x="1811868" y="2326143"/>
          <a:ext cx="8686800" cy="3383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00400">
                  <a:extLst>
                    <a:ext uri="{9D8B030D-6E8A-4147-A177-3AD203B41FA5}">
                      <a16:colId xmlns:a16="http://schemas.microsoft.com/office/drawing/2014/main" val="2089096459"/>
                    </a:ext>
                  </a:extLst>
                </a:gridCol>
                <a:gridCol w="3200400">
                  <a:extLst>
                    <a:ext uri="{9D8B030D-6E8A-4147-A177-3AD203B41FA5}">
                      <a16:colId xmlns:a16="http://schemas.microsoft.com/office/drawing/2014/main" val="2884263348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414271070"/>
                    </a:ext>
                  </a:extLst>
                </a:gridCol>
              </a:tblGrid>
              <a:tr h="992895">
                <a:tc>
                  <a:txBody>
                    <a:bodyPr/>
                    <a:lstStyle/>
                    <a:p>
                      <a:pPr algn="l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Property Type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Ad Valorem Revenue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 of Ad Valorem Revenue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111816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Homestead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$2,551,724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52.8%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3389443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Non-Homestead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$2,285,455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47.2%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636111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$4,837,179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4620823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3773572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1395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1BC368D-339B-CE78-A010-82DB43ADB6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AF53175-D900-C94A-543E-B5B97A4901F2}"/>
              </a:ext>
            </a:extLst>
          </p:cNvPr>
          <p:cNvCxnSpPr>
            <a:cxnSpLocks/>
          </p:cNvCxnSpPr>
          <p:nvPr/>
        </p:nvCxnSpPr>
        <p:spPr>
          <a:xfrm>
            <a:off x="0" y="1679437"/>
            <a:ext cx="12192000" cy="0"/>
          </a:xfrm>
          <a:prstGeom prst="line">
            <a:avLst/>
          </a:prstGeom>
          <a:ln w="15875">
            <a:solidFill>
              <a:srgbClr val="7FD4B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C878D3CC-F3FC-82E4-F399-8A6751EC6069}"/>
              </a:ext>
            </a:extLst>
          </p:cNvPr>
          <p:cNvSpPr txBox="1"/>
          <p:nvPr/>
        </p:nvSpPr>
        <p:spPr>
          <a:xfrm>
            <a:off x="531744" y="136525"/>
            <a:ext cx="928980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Ad Valorem Revenues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City-wide* – Jacksonville Beach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EB0A5F8-BC30-8FB9-4620-E7EB8BFD60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411FA6C2-7C0A-4D66-B75A-B26D400F2B1C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24</a:t>
            </a:fld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aphicFrame>
        <p:nvGraphicFramePr>
          <p:cNvPr id="3" name="Content Placeholder 2">
            <a:extLst>
              <a:ext uri="{FF2B5EF4-FFF2-40B4-BE49-F238E27FC236}">
                <a16:creationId xmlns:a16="http://schemas.microsoft.com/office/drawing/2014/main" id="{0A0885FB-D78B-6472-58CC-B780EE00202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828281"/>
              </p:ext>
            </p:extLst>
          </p:nvPr>
        </p:nvGraphicFramePr>
        <p:xfrm>
          <a:off x="1811868" y="2326143"/>
          <a:ext cx="8686800" cy="3383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00400">
                  <a:extLst>
                    <a:ext uri="{9D8B030D-6E8A-4147-A177-3AD203B41FA5}">
                      <a16:colId xmlns:a16="http://schemas.microsoft.com/office/drawing/2014/main" val="2089096459"/>
                    </a:ext>
                  </a:extLst>
                </a:gridCol>
                <a:gridCol w="3200400">
                  <a:extLst>
                    <a:ext uri="{9D8B030D-6E8A-4147-A177-3AD203B41FA5}">
                      <a16:colId xmlns:a16="http://schemas.microsoft.com/office/drawing/2014/main" val="2884263348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414271070"/>
                    </a:ext>
                  </a:extLst>
                </a:gridCol>
              </a:tblGrid>
              <a:tr h="992895">
                <a:tc>
                  <a:txBody>
                    <a:bodyPr/>
                    <a:lstStyle/>
                    <a:p>
                      <a:pPr algn="l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Property Type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Ad Valorem Revenue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 of Ad Valorem Revenue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111816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Homestead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$9,193,754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39.1%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3389443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Non-Homestead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$14,343,905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60.9%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636111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$23,537,659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4620823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0514825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1395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1BC368D-339B-CE78-A010-82DB43ADB6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AF53175-D900-C94A-543E-B5B97A4901F2}"/>
              </a:ext>
            </a:extLst>
          </p:cNvPr>
          <p:cNvCxnSpPr>
            <a:cxnSpLocks/>
          </p:cNvCxnSpPr>
          <p:nvPr/>
        </p:nvCxnSpPr>
        <p:spPr>
          <a:xfrm>
            <a:off x="0" y="1679437"/>
            <a:ext cx="12192000" cy="0"/>
          </a:xfrm>
          <a:prstGeom prst="line">
            <a:avLst/>
          </a:prstGeom>
          <a:ln w="15875">
            <a:solidFill>
              <a:srgbClr val="7FD4B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C878D3CC-F3FC-82E4-F399-8A6751EC6069}"/>
              </a:ext>
            </a:extLst>
          </p:cNvPr>
          <p:cNvSpPr txBox="1"/>
          <p:nvPr/>
        </p:nvSpPr>
        <p:spPr>
          <a:xfrm>
            <a:off x="531744" y="136525"/>
            <a:ext cx="928980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Ad Valorem Revenues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GF – Jacksonville Beach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EB0A5F8-BC30-8FB9-4620-E7EB8BFD60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411FA6C2-7C0A-4D66-B75A-B26D400F2B1C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25</a:t>
            </a:fld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aphicFrame>
        <p:nvGraphicFramePr>
          <p:cNvPr id="3" name="Content Placeholder 2">
            <a:extLst>
              <a:ext uri="{FF2B5EF4-FFF2-40B4-BE49-F238E27FC236}">
                <a16:creationId xmlns:a16="http://schemas.microsoft.com/office/drawing/2014/main" id="{0A0885FB-D78B-6472-58CC-B780EE00202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14182465"/>
              </p:ext>
            </p:extLst>
          </p:nvPr>
        </p:nvGraphicFramePr>
        <p:xfrm>
          <a:off x="707572" y="2326143"/>
          <a:ext cx="10058400" cy="3383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200">
                  <a:extLst>
                    <a:ext uri="{9D8B030D-6E8A-4147-A177-3AD203B41FA5}">
                      <a16:colId xmlns:a16="http://schemas.microsoft.com/office/drawing/2014/main" val="2089096459"/>
                    </a:ext>
                  </a:extLst>
                </a:gridCol>
                <a:gridCol w="3092641">
                  <a:extLst>
                    <a:ext uri="{9D8B030D-6E8A-4147-A177-3AD203B41FA5}">
                      <a16:colId xmlns:a16="http://schemas.microsoft.com/office/drawing/2014/main" val="2884263348"/>
                    </a:ext>
                  </a:extLst>
                </a:gridCol>
                <a:gridCol w="1936559">
                  <a:extLst>
                    <a:ext uri="{9D8B030D-6E8A-4147-A177-3AD203B41FA5}">
                      <a16:colId xmlns:a16="http://schemas.microsoft.com/office/drawing/2014/main" val="414271070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1483981304"/>
                    </a:ext>
                  </a:extLst>
                </a:gridCol>
              </a:tblGrid>
              <a:tr h="992895">
                <a:tc>
                  <a:txBody>
                    <a:bodyPr/>
                    <a:lstStyle/>
                    <a:p>
                      <a:pPr algn="l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Property Type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Ad Valorem Revenue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 of Ad Valorem Revenue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 of Total General Fund Revenue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111816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Homestead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$6,871,367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39.6%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20.8%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3389443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Non-Homestead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$10,464,627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60.4%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31.7%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636111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$17,335,994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52.5%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4620823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2175621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1395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82DF173-74C5-A870-BA48-DDDAFD634D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96B6C73-CB76-8C58-6EBC-984AB1CDEDFA}"/>
              </a:ext>
            </a:extLst>
          </p:cNvPr>
          <p:cNvCxnSpPr>
            <a:cxnSpLocks/>
          </p:cNvCxnSpPr>
          <p:nvPr/>
        </p:nvCxnSpPr>
        <p:spPr>
          <a:xfrm>
            <a:off x="0" y="1679437"/>
            <a:ext cx="12192000" cy="0"/>
          </a:xfrm>
          <a:prstGeom prst="line">
            <a:avLst/>
          </a:prstGeom>
          <a:ln w="15875">
            <a:solidFill>
              <a:srgbClr val="7FD4B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5D89FEB6-96E9-EF6A-310B-3579A5640CB8}"/>
              </a:ext>
            </a:extLst>
          </p:cNvPr>
          <p:cNvSpPr txBox="1"/>
          <p:nvPr/>
        </p:nvSpPr>
        <p:spPr>
          <a:xfrm>
            <a:off x="571500" y="676175"/>
            <a:ext cx="102418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GF Fiscal Impacts – Intermediate* 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A36C2D5-F845-5DB8-08FC-F522FB040F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411FA6C2-7C0A-4D66-B75A-B26D400F2B1C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26</a:t>
            </a:fld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aphicFrame>
        <p:nvGraphicFramePr>
          <p:cNvPr id="3" name="Content Placeholder 2">
            <a:extLst>
              <a:ext uri="{FF2B5EF4-FFF2-40B4-BE49-F238E27FC236}">
                <a16:creationId xmlns:a16="http://schemas.microsoft.com/office/drawing/2014/main" id="{7AA8EC34-5AD2-37DB-050E-252105E3574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43230899"/>
              </p:ext>
            </p:extLst>
          </p:nvPr>
        </p:nvGraphicFramePr>
        <p:xfrm>
          <a:off x="636868" y="2352506"/>
          <a:ext cx="10335931" cy="38094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29683">
                  <a:extLst>
                    <a:ext uri="{9D8B030D-6E8A-4147-A177-3AD203B41FA5}">
                      <a16:colId xmlns:a16="http://schemas.microsoft.com/office/drawing/2014/main" val="607547431"/>
                    </a:ext>
                  </a:extLst>
                </a:gridCol>
                <a:gridCol w="2829347">
                  <a:extLst>
                    <a:ext uri="{9D8B030D-6E8A-4147-A177-3AD203B41FA5}">
                      <a16:colId xmlns:a16="http://schemas.microsoft.com/office/drawing/2014/main" val="2053521254"/>
                    </a:ext>
                  </a:extLst>
                </a:gridCol>
                <a:gridCol w="2476901">
                  <a:extLst>
                    <a:ext uri="{9D8B030D-6E8A-4147-A177-3AD203B41FA5}">
                      <a16:colId xmlns:a16="http://schemas.microsoft.com/office/drawing/2014/main" val="1769695120"/>
                    </a:ext>
                  </a:extLst>
                </a:gridCol>
              </a:tblGrid>
              <a:tr h="520443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Exemptions &amp; 5% Non Homestead Cap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 Amount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 of General Fund Revenue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86805923"/>
                  </a:ext>
                </a:extLst>
              </a:tr>
              <a:tr h="520443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Atlantic Beach - $150,000 Exemption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$1.06 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4.9 %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79729079"/>
                  </a:ext>
                </a:extLst>
              </a:tr>
              <a:tr h="520443">
                <a:tc>
                  <a:txBody>
                    <a:bodyPr/>
                    <a:lstStyle/>
                    <a:p>
                      <a:pPr algn="l"/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$250,000 Exemption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$1.84 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8.5 %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11496595"/>
                  </a:ext>
                </a:extLst>
              </a:tr>
              <a:tr h="513313">
                <a:tc>
                  <a:txBody>
                    <a:bodyPr/>
                    <a:lstStyle/>
                    <a:p>
                      <a:pPr algn="l"/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Neptune Beach – $150,000 Exemption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$0.71 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6.1 %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77259383"/>
                  </a:ext>
                </a:extLst>
              </a:tr>
              <a:tr h="513313">
                <a:tc>
                  <a:txBody>
                    <a:bodyPr/>
                    <a:lstStyle/>
                    <a:p>
                      <a:pPr algn="l"/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</a:t>
                      </a:r>
                      <a:r>
                        <a:rPr kumimoji="0" 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$250,000 Exemption</a:t>
                      </a:r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$1.26 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10.7 %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30187038"/>
                  </a:ext>
                </a:extLst>
              </a:tr>
              <a:tr h="520443">
                <a:tc>
                  <a:txBody>
                    <a:bodyPr/>
                    <a:lstStyle/>
                    <a:p>
                      <a:pPr algn="l"/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Jacksonville Beach – $150,000 Exemption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$2.79 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8.5 %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98375601"/>
                  </a:ext>
                </a:extLst>
              </a:tr>
              <a:tr h="520443">
                <a:tc>
                  <a:txBody>
                    <a:bodyPr/>
                    <a:lstStyle/>
                    <a:p>
                      <a:pPr algn="l"/>
                      <a:r>
                        <a:rPr kumimoji="0" 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   $250,000 Exemption</a:t>
                      </a:r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$4.86 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14.7 %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8164221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6711348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1395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471213A-D0D8-5DCF-393A-E961AC0CCB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AF1D954-5769-1A0C-24F1-829DB99BB5AA}"/>
              </a:ext>
            </a:extLst>
          </p:cNvPr>
          <p:cNvCxnSpPr>
            <a:cxnSpLocks/>
          </p:cNvCxnSpPr>
          <p:nvPr/>
        </p:nvCxnSpPr>
        <p:spPr>
          <a:xfrm>
            <a:off x="0" y="1679437"/>
            <a:ext cx="12192000" cy="0"/>
          </a:xfrm>
          <a:prstGeom prst="line">
            <a:avLst/>
          </a:prstGeom>
          <a:ln w="15875">
            <a:solidFill>
              <a:srgbClr val="7FD4B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F58CE469-3FC6-2534-E17D-EEF91C209E78}"/>
              </a:ext>
            </a:extLst>
          </p:cNvPr>
          <p:cNvSpPr txBox="1"/>
          <p:nvPr/>
        </p:nvSpPr>
        <p:spPr>
          <a:xfrm>
            <a:off x="571500" y="676175"/>
            <a:ext cx="92898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kern="1200" dirty="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GF Fiscal Impacts - Final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A0C7F2C-EB4E-D242-A85E-7F41F8F5B4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411FA6C2-7C0A-4D66-B75A-B26D400F2B1C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27</a:t>
            </a:fld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aphicFrame>
        <p:nvGraphicFramePr>
          <p:cNvPr id="3" name="Content Placeholder 2">
            <a:extLst>
              <a:ext uri="{FF2B5EF4-FFF2-40B4-BE49-F238E27FC236}">
                <a16:creationId xmlns:a16="http://schemas.microsoft.com/office/drawing/2014/main" id="{92934008-79D3-86A9-D95C-3CE9D778F60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48358956"/>
              </p:ext>
            </p:extLst>
          </p:nvPr>
        </p:nvGraphicFramePr>
        <p:xfrm>
          <a:off x="636868" y="2352506"/>
          <a:ext cx="10335931" cy="38094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29683">
                  <a:extLst>
                    <a:ext uri="{9D8B030D-6E8A-4147-A177-3AD203B41FA5}">
                      <a16:colId xmlns:a16="http://schemas.microsoft.com/office/drawing/2014/main" val="607547431"/>
                    </a:ext>
                  </a:extLst>
                </a:gridCol>
                <a:gridCol w="2829347">
                  <a:extLst>
                    <a:ext uri="{9D8B030D-6E8A-4147-A177-3AD203B41FA5}">
                      <a16:colId xmlns:a16="http://schemas.microsoft.com/office/drawing/2014/main" val="2053521254"/>
                    </a:ext>
                  </a:extLst>
                </a:gridCol>
                <a:gridCol w="2476901">
                  <a:extLst>
                    <a:ext uri="{9D8B030D-6E8A-4147-A177-3AD203B41FA5}">
                      <a16:colId xmlns:a16="http://schemas.microsoft.com/office/drawing/2014/main" val="1769695120"/>
                    </a:ext>
                  </a:extLst>
                </a:gridCol>
              </a:tblGrid>
              <a:tr h="520443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General Fund Revenue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 Amount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 of General Fund Revenue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86805923"/>
                  </a:ext>
                </a:extLst>
              </a:tr>
              <a:tr h="520443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Atlantic Beach - Total Revenue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$21,636,755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79729079"/>
                  </a:ext>
                </a:extLst>
              </a:tr>
              <a:tr h="520443">
                <a:tc>
                  <a:txBody>
                    <a:bodyPr/>
                    <a:lstStyle/>
                    <a:p>
                      <a:pPr algn="l"/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Homestead Property Tax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highlight>
                            <a:srgbClr val="FFFF00"/>
                          </a:highlight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($4,586,073)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highlight>
                            <a:srgbClr val="FFFF00"/>
                          </a:highligh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(21.2%)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11496595"/>
                  </a:ext>
                </a:extLst>
              </a:tr>
              <a:tr h="513313">
                <a:tc>
                  <a:txBody>
                    <a:bodyPr/>
                    <a:lstStyle/>
                    <a:p>
                      <a:pPr algn="l"/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Neptune Beach – Total Revenue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$11,731,984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77259383"/>
                  </a:ext>
                </a:extLst>
              </a:tr>
              <a:tr h="513313">
                <a:tc>
                  <a:txBody>
                    <a:bodyPr/>
                    <a:lstStyle/>
                    <a:p>
                      <a:pPr algn="l"/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</a:t>
                      </a:r>
                      <a:r>
                        <a:rPr kumimoji="0" 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Homestead Property Tax</a:t>
                      </a:r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highlight>
                            <a:srgbClr val="FFFF00"/>
                          </a:highlight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($2,552,724)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highlight>
                            <a:srgbClr val="FFFF00"/>
                          </a:highligh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(21.8%)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30187038"/>
                  </a:ext>
                </a:extLst>
              </a:tr>
              <a:tr h="520443">
                <a:tc>
                  <a:txBody>
                    <a:bodyPr/>
                    <a:lstStyle/>
                    <a:p>
                      <a:pPr algn="l"/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Jacksonville Beach – Total Revenue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$33,033,348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98375601"/>
                  </a:ext>
                </a:extLst>
              </a:tr>
              <a:tr h="520443">
                <a:tc>
                  <a:txBody>
                    <a:bodyPr/>
                    <a:lstStyle/>
                    <a:p>
                      <a:pPr algn="l"/>
                      <a:r>
                        <a:rPr kumimoji="0" 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   Homestead Property Tax</a:t>
                      </a:r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highlight>
                            <a:srgbClr val="FFFF00"/>
                          </a:highlight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($6,871,367)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highlight>
                            <a:srgbClr val="FFFF00"/>
                          </a:highligh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(20.8%)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8164221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8210787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1395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F7BD14D-C808-357D-38B8-479AD33F46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01249EE-8C74-2AF5-18D5-FAD26389231F}"/>
              </a:ext>
            </a:extLst>
          </p:cNvPr>
          <p:cNvCxnSpPr>
            <a:cxnSpLocks/>
          </p:cNvCxnSpPr>
          <p:nvPr/>
        </p:nvCxnSpPr>
        <p:spPr>
          <a:xfrm>
            <a:off x="0" y="1679437"/>
            <a:ext cx="12192000" cy="0"/>
          </a:xfrm>
          <a:prstGeom prst="line">
            <a:avLst/>
          </a:prstGeom>
          <a:ln w="15875">
            <a:solidFill>
              <a:srgbClr val="7FD4B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03F49507-2F3A-DD6F-FD94-4DFF0608A085}"/>
              </a:ext>
            </a:extLst>
          </p:cNvPr>
          <p:cNvSpPr txBox="1"/>
          <p:nvPr/>
        </p:nvSpPr>
        <p:spPr>
          <a:xfrm>
            <a:off x="571500" y="676175"/>
            <a:ext cx="111054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kern="1200" dirty="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Options Available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7C5ED70-C9C3-4744-9F86-000CFC8470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411FA6C2-7C0A-4D66-B75A-B26D400F2B1C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28</a:t>
            </a:fld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7130AECF-FF00-7361-9DE7-09D65647A4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8174" y="2186154"/>
            <a:ext cx="10715625" cy="3988305"/>
          </a:xfrm>
        </p:spPr>
        <p:txBody>
          <a:bodyPr>
            <a:normAutofit/>
          </a:bodyPr>
          <a:lstStyle/>
          <a:p>
            <a:pPr marL="514350" indent="-514350">
              <a:spcBef>
                <a:spcPts val="1200"/>
              </a:spcBef>
              <a:spcAft>
                <a:spcPts val="1200"/>
              </a:spcAft>
              <a:buAutoNum type="alphaUcPeriod"/>
            </a:pPr>
            <a:r>
              <a:rPr lang="en-US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Millage Increase – state law requirements</a:t>
            </a:r>
          </a:p>
          <a:p>
            <a:pPr marL="514350" indent="-514350">
              <a:spcBef>
                <a:spcPts val="1200"/>
              </a:spcBef>
              <a:spcAft>
                <a:spcPts val="1200"/>
              </a:spcAft>
              <a:buAutoNum type="alphaUcPeriod"/>
            </a:pPr>
            <a:r>
              <a:rPr lang="en-US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Service Reductions – only services funded by GF</a:t>
            </a:r>
          </a:p>
          <a:p>
            <a:pPr marL="514350" indent="-514350">
              <a:spcBef>
                <a:spcPts val="1200"/>
              </a:spcBef>
              <a:spcAft>
                <a:spcPts val="1200"/>
              </a:spcAft>
              <a:buAutoNum type="alphaUcPeriod"/>
            </a:pPr>
            <a:r>
              <a:rPr lang="en-US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Impose New/Increased Fees – parks/rec, fire, etc.</a:t>
            </a:r>
          </a:p>
          <a:p>
            <a:pPr marL="514350" indent="-514350">
              <a:spcBef>
                <a:spcPts val="1200"/>
              </a:spcBef>
              <a:spcAft>
                <a:spcPts val="1200"/>
              </a:spcAft>
              <a:buAutoNum type="alphaUcPeriod"/>
            </a:pPr>
            <a:r>
              <a:rPr lang="en-US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Special Assessments – capital projects (i.e., street resurfacing)</a:t>
            </a:r>
          </a:p>
          <a:p>
            <a:pPr marL="514350" indent="-514350">
              <a:spcBef>
                <a:spcPts val="1200"/>
              </a:spcBef>
              <a:spcAft>
                <a:spcPts val="1200"/>
              </a:spcAft>
              <a:buAutoNum type="alphaUcPeriod"/>
            </a:pPr>
            <a:r>
              <a:rPr lang="en-US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Combination of A, B, C and/or D</a:t>
            </a:r>
          </a:p>
        </p:txBody>
      </p:sp>
    </p:spTree>
    <p:extLst>
      <p:ext uri="{BB962C8B-B14F-4D97-AF65-F5344CB8AC3E}">
        <p14:creationId xmlns:p14="http://schemas.microsoft.com/office/powerpoint/2010/main" val="374506071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1395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42E0515-77EC-7B86-981E-255C650BFD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35ED621-3B6B-8CEB-10C4-3EA24096583A}"/>
              </a:ext>
            </a:extLst>
          </p:cNvPr>
          <p:cNvCxnSpPr>
            <a:cxnSpLocks/>
          </p:cNvCxnSpPr>
          <p:nvPr/>
        </p:nvCxnSpPr>
        <p:spPr>
          <a:xfrm>
            <a:off x="0" y="1679437"/>
            <a:ext cx="12192000" cy="0"/>
          </a:xfrm>
          <a:prstGeom prst="line">
            <a:avLst/>
          </a:prstGeom>
          <a:ln w="15875">
            <a:solidFill>
              <a:srgbClr val="7FD4B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361B469B-33FF-181D-62EB-60DA031C5DAA}"/>
              </a:ext>
            </a:extLst>
          </p:cNvPr>
          <p:cNvSpPr txBox="1"/>
          <p:nvPr/>
        </p:nvSpPr>
        <p:spPr>
          <a:xfrm>
            <a:off x="571500" y="676175"/>
            <a:ext cx="92898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kern="1200" dirty="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Option – Millage Increase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2148DFB-8EB0-0938-DA7B-3B35035B56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411FA6C2-7C0A-4D66-B75A-B26D400F2B1C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29</a:t>
            </a:fld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aphicFrame>
        <p:nvGraphicFramePr>
          <p:cNvPr id="3" name="Content Placeholder 2">
            <a:extLst>
              <a:ext uri="{FF2B5EF4-FFF2-40B4-BE49-F238E27FC236}">
                <a16:creationId xmlns:a16="http://schemas.microsoft.com/office/drawing/2014/main" id="{9BDE1800-ADCF-8479-A9D1-88397A7CF7D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24164853"/>
              </p:ext>
            </p:extLst>
          </p:nvPr>
        </p:nvGraphicFramePr>
        <p:xfrm>
          <a:off x="877075" y="1851702"/>
          <a:ext cx="10062168" cy="4297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47163">
                  <a:extLst>
                    <a:ext uri="{9D8B030D-6E8A-4147-A177-3AD203B41FA5}">
                      <a16:colId xmlns:a16="http://schemas.microsoft.com/office/drawing/2014/main" val="1946600601"/>
                    </a:ext>
                  </a:extLst>
                </a:gridCol>
                <a:gridCol w="1986116">
                  <a:extLst>
                    <a:ext uri="{9D8B030D-6E8A-4147-A177-3AD203B41FA5}">
                      <a16:colId xmlns:a16="http://schemas.microsoft.com/office/drawing/2014/main" val="2304660061"/>
                    </a:ext>
                  </a:extLst>
                </a:gridCol>
                <a:gridCol w="1743758">
                  <a:extLst>
                    <a:ext uri="{9D8B030D-6E8A-4147-A177-3AD203B41FA5}">
                      <a16:colId xmlns:a16="http://schemas.microsoft.com/office/drawing/2014/main" val="2700894358"/>
                    </a:ext>
                  </a:extLst>
                </a:gridCol>
                <a:gridCol w="2085131">
                  <a:extLst>
                    <a:ext uri="{9D8B030D-6E8A-4147-A177-3AD203B41FA5}">
                      <a16:colId xmlns:a16="http://schemas.microsoft.com/office/drawing/2014/main" val="3060695280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Ad Valorem Revenue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 of GF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Millage Needed to Offset Revenue Loss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16319916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algn="l"/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Atlantic Beach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$8,461,703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39.1%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46396790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algn="l"/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Loss of All Homestead Property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($4,586,073)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21.2%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1.4904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18498612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algn="l"/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Neptune Beach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$4,837,179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12882130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algn="l"/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Loss of All Homestead Property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($2,552,724)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21.8%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3.7649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76237789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Jacksonville Beach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$17,335,994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52.5%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50222610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Loss of All Homestead Property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($6,871,367)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20.8%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2.5604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36219526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9A03E533-D343-BFED-8A8A-FBDD90AEDDE5}"/>
              </a:ext>
            </a:extLst>
          </p:cNvPr>
          <p:cNvSpPr txBox="1"/>
          <p:nvPr/>
        </p:nvSpPr>
        <p:spPr>
          <a:xfrm>
            <a:off x="360089" y="6210947"/>
            <a:ext cx="11471821" cy="3970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tabLst/>
              <a:defRPr/>
            </a:pPr>
            <a:r>
              <a:rPr lang="en-US" sz="2200" i="1" kern="1200" dirty="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Note: This would result in ad valorem increases to all non-Homestead properties</a:t>
            </a:r>
            <a:endParaRPr kumimoji="0" lang="en-US" sz="22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78661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1395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DB40168-B8DB-2CD7-19FD-C8E158A7A9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302CEFF-E9B0-2DAA-DA2C-9F0E237B603C}"/>
              </a:ext>
            </a:extLst>
          </p:cNvPr>
          <p:cNvCxnSpPr>
            <a:cxnSpLocks/>
          </p:cNvCxnSpPr>
          <p:nvPr/>
        </p:nvCxnSpPr>
        <p:spPr>
          <a:xfrm>
            <a:off x="0" y="1679437"/>
            <a:ext cx="12192000" cy="0"/>
          </a:xfrm>
          <a:prstGeom prst="line">
            <a:avLst/>
          </a:prstGeom>
          <a:ln w="15875">
            <a:solidFill>
              <a:srgbClr val="7FD4B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7B7243F6-9233-824C-2AC4-987B64145C62}"/>
              </a:ext>
            </a:extLst>
          </p:cNvPr>
          <p:cNvSpPr txBox="1"/>
          <p:nvPr/>
        </p:nvSpPr>
        <p:spPr>
          <a:xfrm>
            <a:off x="571500" y="676175"/>
            <a:ext cx="92898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How to Read Your Tax Bill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433E453-06A2-422F-5EAD-A44F0A5A09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411FA6C2-7C0A-4D66-B75A-B26D400F2B1C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</a:t>
            </a:fld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BE9281FE-4093-8772-9D28-B3D5747350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2005011"/>
            <a:ext cx="10515600" cy="4519611"/>
          </a:xfrm>
        </p:spPr>
        <p:txBody>
          <a:bodyPr>
            <a:normAutofit/>
          </a:bodyPr>
          <a:lstStyle/>
          <a:p>
            <a:pPr marL="514350" indent="-514350">
              <a:spcBef>
                <a:spcPts val="1200"/>
              </a:spcBef>
              <a:spcAft>
                <a:spcPts val="1200"/>
              </a:spcAft>
              <a:buAutoNum type="alphaUcPeriod"/>
            </a:pP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Let’s start with a monthly mortgage statement…</a:t>
            </a:r>
          </a:p>
          <a:p>
            <a:pPr marL="971550" lvl="1" indent="-514350">
              <a:spcBef>
                <a:spcPts val="1200"/>
              </a:spcBef>
              <a:spcAft>
                <a:spcPts val="1200"/>
              </a:spcAft>
              <a:buAutoNum type="alphaUcPeriod"/>
            </a:pP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“P - I – T - I”</a:t>
            </a:r>
          </a:p>
          <a:p>
            <a:pPr marL="1428750" lvl="2" indent="-514350">
              <a:spcBef>
                <a:spcPts val="1200"/>
              </a:spcBef>
              <a:spcAft>
                <a:spcPts val="1200"/>
              </a:spcAft>
              <a:buAutoNum type="alphaUcPeriod"/>
            </a:pP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Principal</a:t>
            </a:r>
          </a:p>
          <a:p>
            <a:pPr marL="1428750" lvl="2" indent="-514350">
              <a:spcBef>
                <a:spcPts val="1200"/>
              </a:spcBef>
              <a:spcAft>
                <a:spcPts val="1200"/>
              </a:spcAft>
              <a:buAutoNum type="alphaUcPeriod"/>
            </a:pP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Interest</a:t>
            </a:r>
          </a:p>
          <a:p>
            <a:pPr marL="1428750" lvl="2" indent="-514350">
              <a:spcBef>
                <a:spcPts val="1200"/>
              </a:spcBef>
              <a:spcAft>
                <a:spcPts val="1200"/>
              </a:spcAft>
              <a:buAutoNum type="alphaUcPeriod"/>
            </a:pP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TAXES</a:t>
            </a:r>
          </a:p>
          <a:p>
            <a:pPr marL="1428750" lvl="2" indent="-514350">
              <a:spcBef>
                <a:spcPts val="1200"/>
              </a:spcBef>
              <a:spcAft>
                <a:spcPts val="1200"/>
              </a:spcAft>
              <a:buAutoNum type="alphaUcPeriod"/>
            </a:pP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Insurance</a:t>
            </a:r>
          </a:p>
          <a:p>
            <a:pPr marL="914400" lvl="2" indent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 Taxes and Insurance may be combined into “ESCROW”</a:t>
            </a:r>
          </a:p>
        </p:txBody>
      </p:sp>
    </p:spTree>
    <p:extLst>
      <p:ext uri="{BB962C8B-B14F-4D97-AF65-F5344CB8AC3E}">
        <p14:creationId xmlns:p14="http://schemas.microsoft.com/office/powerpoint/2010/main" val="227286089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1395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8B56D28-BF43-F659-8917-0557F889D9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E96BEA0-4D3A-C164-6672-18BDB66B90D8}"/>
              </a:ext>
            </a:extLst>
          </p:cNvPr>
          <p:cNvCxnSpPr>
            <a:cxnSpLocks/>
          </p:cNvCxnSpPr>
          <p:nvPr/>
        </p:nvCxnSpPr>
        <p:spPr>
          <a:xfrm>
            <a:off x="0" y="1679437"/>
            <a:ext cx="12192000" cy="0"/>
          </a:xfrm>
          <a:prstGeom prst="line">
            <a:avLst/>
          </a:prstGeom>
          <a:ln w="15875">
            <a:solidFill>
              <a:srgbClr val="7FD4B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1D9B7BC1-8B91-ABDB-8737-1C20079E3C8A}"/>
              </a:ext>
            </a:extLst>
          </p:cNvPr>
          <p:cNvSpPr txBox="1"/>
          <p:nvPr/>
        </p:nvSpPr>
        <p:spPr>
          <a:xfrm>
            <a:off x="571500" y="676175"/>
            <a:ext cx="92898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GF Revenues/Expenditures – Atlantic Beach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FFE5C26-1F87-0999-A643-2DDF78B803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411FA6C2-7C0A-4D66-B75A-B26D400F2B1C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30</a:t>
            </a:fld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190015AF-96C8-C800-10F4-3CBB46E84E4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72183509"/>
              </p:ext>
            </p:extLst>
          </p:nvPr>
        </p:nvGraphicFramePr>
        <p:xfrm>
          <a:off x="5621505" y="1689062"/>
          <a:ext cx="5565899" cy="49429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276B92DC-AE0B-378E-63A4-D5B66DD2B76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788527"/>
              </p:ext>
            </p:extLst>
          </p:nvPr>
        </p:nvGraphicFramePr>
        <p:xfrm>
          <a:off x="5621505" y="2036369"/>
          <a:ext cx="5409524" cy="445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17844">
                  <a:extLst>
                    <a:ext uri="{9D8B030D-6E8A-4147-A177-3AD203B41FA5}">
                      <a16:colId xmlns:a16="http://schemas.microsoft.com/office/drawing/2014/main" val="3757890280"/>
                    </a:ext>
                  </a:extLst>
                </a:gridCol>
                <a:gridCol w="1791680">
                  <a:extLst>
                    <a:ext uri="{9D8B030D-6E8A-4147-A177-3AD203B41FA5}">
                      <a16:colId xmlns:a16="http://schemas.microsoft.com/office/drawing/2014/main" val="196252536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Where the Money is Spent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% of GF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278753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Public Safety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39.3%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18461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General Government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30.6%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788937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Public Works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15.6%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111923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Recreation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11.8%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922953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Transfers Out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2.0%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871091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Human Services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0.7%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667883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246368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692233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515077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699149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07826305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9769E884-A40C-4E23-F1F6-1568E7C1E96A}"/>
              </a:ext>
            </a:extLst>
          </p:cNvPr>
          <p:cNvSpPr txBox="1"/>
          <p:nvPr/>
        </p:nvSpPr>
        <p:spPr>
          <a:xfrm>
            <a:off x="571501" y="2333298"/>
            <a:ext cx="423172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u="sng" dirty="0">
                <a:solidFill>
                  <a:schemeClr val="bg1"/>
                </a:solidFill>
              </a:rPr>
              <a:t>Concern:</a:t>
            </a:r>
          </a:p>
          <a:p>
            <a:r>
              <a:rPr lang="en-US" sz="2400" i="1" dirty="0">
                <a:solidFill>
                  <a:schemeClr val="bg1"/>
                </a:solidFill>
              </a:rPr>
              <a:t>Where could  reductions be made to compensate for +/- 21.2% reduction?</a:t>
            </a:r>
          </a:p>
          <a:p>
            <a:endParaRPr lang="en-US" sz="2400" i="1" dirty="0">
              <a:solidFill>
                <a:schemeClr val="bg1"/>
              </a:solidFill>
            </a:endParaRPr>
          </a:p>
          <a:p>
            <a:r>
              <a:rPr lang="en-US" sz="2400" i="1" dirty="0">
                <a:solidFill>
                  <a:schemeClr val="bg1"/>
                </a:solidFill>
              </a:rPr>
              <a:t>Notes:</a:t>
            </a:r>
          </a:p>
          <a:p>
            <a:r>
              <a:rPr lang="en-US" sz="2400" i="1" dirty="0">
                <a:solidFill>
                  <a:schemeClr val="bg1"/>
                </a:solidFill>
              </a:rPr>
              <a:t>- Public Safety to be “held harmless” in legislation</a:t>
            </a:r>
          </a:p>
        </p:txBody>
      </p:sp>
    </p:spTree>
    <p:extLst>
      <p:ext uri="{BB962C8B-B14F-4D97-AF65-F5344CB8AC3E}">
        <p14:creationId xmlns:p14="http://schemas.microsoft.com/office/powerpoint/2010/main" val="137339421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1395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B711F6D-5900-5D74-0E25-D168133C86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0E6D2A0-FB4E-ABF8-A5E4-D76252411AAB}"/>
              </a:ext>
            </a:extLst>
          </p:cNvPr>
          <p:cNvCxnSpPr>
            <a:cxnSpLocks/>
          </p:cNvCxnSpPr>
          <p:nvPr/>
        </p:nvCxnSpPr>
        <p:spPr>
          <a:xfrm>
            <a:off x="0" y="1679437"/>
            <a:ext cx="12192000" cy="0"/>
          </a:xfrm>
          <a:prstGeom prst="line">
            <a:avLst/>
          </a:prstGeom>
          <a:ln w="15875">
            <a:solidFill>
              <a:srgbClr val="7FD4B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52548DC9-1011-7827-F853-B72F6E953A20}"/>
              </a:ext>
            </a:extLst>
          </p:cNvPr>
          <p:cNvSpPr txBox="1"/>
          <p:nvPr/>
        </p:nvSpPr>
        <p:spPr>
          <a:xfrm>
            <a:off x="443342" y="495671"/>
            <a:ext cx="98357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Fiscal Impact – Neptune Beach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7B9A49E-A9F2-4AB3-139E-EEBDB10FC13D}"/>
              </a:ext>
            </a:extLst>
          </p:cNvPr>
          <p:cNvSpPr txBox="1"/>
          <p:nvPr/>
        </p:nvSpPr>
        <p:spPr>
          <a:xfrm>
            <a:off x="229098" y="3159002"/>
            <a:ext cx="477470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Concern: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Where </a:t>
            </a:r>
            <a:r>
              <a:rPr lang="en-US" sz="2400" i="1" kern="1200" dirty="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ould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reductions be made to compensate for +/-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21.8% reduction?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Notes: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- Public Safety to be “held harmless” in legislation</a:t>
            </a:r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33807D2A-C4F1-F61D-EA2A-5AE4D2B655E7}"/>
              </a:ext>
            </a:extLst>
          </p:cNvPr>
          <p:cNvGraphicFramePr>
            <a:graphicFrameLocks/>
          </p:cNvGraphicFramePr>
          <p:nvPr/>
        </p:nvGraphicFramePr>
        <p:xfrm>
          <a:off x="2059296" y="1990165"/>
          <a:ext cx="9101763" cy="48678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id="{341869D5-4EF4-7CE9-C2B6-606484E4C204}"/>
              </a:ext>
            </a:extLst>
          </p:cNvPr>
          <p:cNvGraphicFramePr>
            <a:graphicFrameLocks/>
          </p:cNvGraphicFramePr>
          <p:nvPr/>
        </p:nvGraphicFramePr>
        <p:xfrm>
          <a:off x="3158067" y="1808274"/>
          <a:ext cx="8804835" cy="49344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822758A-40DD-C80D-F0B9-2CB1271851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411FA6C2-7C0A-4D66-B75A-B26D400F2B1C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31</a:t>
            </a:fld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37F24B9-A86B-05D0-8F2C-75ABA978D1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01497" y="-68403"/>
            <a:ext cx="7358333" cy="8984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37958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1395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4FC462B-EDB4-4F9F-796D-EE4E8C9795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7D93F8A-3B3A-0FF1-0FDC-E7F1F204466A}"/>
              </a:ext>
            </a:extLst>
          </p:cNvPr>
          <p:cNvCxnSpPr>
            <a:cxnSpLocks/>
          </p:cNvCxnSpPr>
          <p:nvPr/>
        </p:nvCxnSpPr>
        <p:spPr>
          <a:xfrm>
            <a:off x="0" y="1679437"/>
            <a:ext cx="12192000" cy="0"/>
          </a:xfrm>
          <a:prstGeom prst="line">
            <a:avLst/>
          </a:prstGeom>
          <a:ln w="15875">
            <a:solidFill>
              <a:srgbClr val="7FD4B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65C22FA6-0F3B-508E-1A00-54B02CA84CD6}"/>
              </a:ext>
            </a:extLst>
          </p:cNvPr>
          <p:cNvSpPr txBox="1"/>
          <p:nvPr/>
        </p:nvSpPr>
        <p:spPr>
          <a:xfrm>
            <a:off x="443342" y="495671"/>
            <a:ext cx="98357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kern="1200" dirty="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Fiscal Impact – Jacksonville Beach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4BFCBDA-ABA0-6F59-A401-E1131A22EA01}"/>
              </a:ext>
            </a:extLst>
          </p:cNvPr>
          <p:cNvSpPr txBox="1"/>
          <p:nvPr/>
        </p:nvSpPr>
        <p:spPr>
          <a:xfrm>
            <a:off x="229098" y="3159002"/>
            <a:ext cx="477470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Concern: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Where </a:t>
            </a:r>
            <a:r>
              <a:rPr lang="en-US" sz="2400" i="1" kern="1200" dirty="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ould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reductions be made to compensate for +/- 20.8% reduction?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400" i="1" kern="1200" dirty="0">
              <a:solidFill>
                <a:prstClr val="white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Notes: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i="1" kern="1200" dirty="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Public Safety to be “held harmless”</a:t>
            </a:r>
            <a:r>
              <a:rPr lang="en-US" sz="2400" i="1" kern="1200" dirty="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in legislation</a:t>
            </a: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F52C818E-3CB8-A8F1-7DB1-FBFD7A4DDD3E}"/>
              </a:ext>
            </a:extLst>
          </p:cNvPr>
          <p:cNvGraphicFramePr>
            <a:graphicFrameLocks/>
          </p:cNvGraphicFramePr>
          <p:nvPr/>
        </p:nvGraphicFramePr>
        <p:xfrm>
          <a:off x="2059296" y="1990165"/>
          <a:ext cx="9101763" cy="48678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id="{A5BC637D-A6AA-16DB-C3A2-EBDA141B7CF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8618142"/>
              </p:ext>
            </p:extLst>
          </p:nvPr>
        </p:nvGraphicFramePr>
        <p:xfrm>
          <a:off x="3158067" y="1808274"/>
          <a:ext cx="8804835" cy="49344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2240CF7-AB41-92E2-FA90-7F23180B5E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411FA6C2-7C0A-4D66-B75A-B26D400F2B1C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32</a:t>
            </a:fld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7356838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1395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697DEB4-9435-181F-0501-0920615C48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30A2041-33F1-0598-66BD-C5F7770415E7}"/>
              </a:ext>
            </a:extLst>
          </p:cNvPr>
          <p:cNvCxnSpPr>
            <a:cxnSpLocks/>
          </p:cNvCxnSpPr>
          <p:nvPr/>
        </p:nvCxnSpPr>
        <p:spPr>
          <a:xfrm>
            <a:off x="0" y="1679437"/>
            <a:ext cx="12192000" cy="0"/>
          </a:xfrm>
          <a:prstGeom prst="line">
            <a:avLst/>
          </a:prstGeom>
          <a:ln w="15875">
            <a:solidFill>
              <a:srgbClr val="7FD4B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490E317E-EE7C-C88F-D834-B63CDC998362}"/>
              </a:ext>
            </a:extLst>
          </p:cNvPr>
          <p:cNvSpPr txBox="1"/>
          <p:nvPr/>
        </p:nvSpPr>
        <p:spPr>
          <a:xfrm>
            <a:off x="571500" y="676175"/>
            <a:ext cx="92898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kern="1200" dirty="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End…for THIS legislative session!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76A7831-14E9-CD85-9379-6B87EDF32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411FA6C2-7C0A-4D66-B75A-B26D400F2B1C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33</a:t>
            </a:fld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C8C2FAEE-6E90-6AC0-9C10-D59E6EC884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33926" y="3429000"/>
            <a:ext cx="4900777" cy="1279159"/>
          </a:xfrm>
        </p:spPr>
        <p:txBody>
          <a:bodyPr>
            <a:normAutofit/>
          </a:bodyPr>
          <a:lstStyle/>
          <a:p>
            <a:pPr marL="0" indent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sz="7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266412000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1395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124FB46-ABC7-4FB7-E2D5-76F555E07E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17956BA-03B8-295D-97CE-E222C2C9D53B}"/>
              </a:ext>
            </a:extLst>
          </p:cNvPr>
          <p:cNvCxnSpPr>
            <a:cxnSpLocks/>
          </p:cNvCxnSpPr>
          <p:nvPr/>
        </p:nvCxnSpPr>
        <p:spPr>
          <a:xfrm>
            <a:off x="0" y="1679437"/>
            <a:ext cx="12192000" cy="0"/>
          </a:xfrm>
          <a:prstGeom prst="line">
            <a:avLst/>
          </a:prstGeom>
          <a:ln w="15875">
            <a:solidFill>
              <a:srgbClr val="7FD4B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07F9630C-5438-79EB-683E-A8DE3165AA70}"/>
              </a:ext>
            </a:extLst>
          </p:cNvPr>
          <p:cNvSpPr txBox="1"/>
          <p:nvPr/>
        </p:nvSpPr>
        <p:spPr>
          <a:xfrm>
            <a:off x="571500" y="676175"/>
            <a:ext cx="92898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Other Legislation Considered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AA5AA5C-7133-0334-A10A-3A105249B9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411FA6C2-7C0A-4D66-B75A-B26D400F2B1C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34</a:t>
            </a:fld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57372DA8-C3C8-1B95-DF79-5C8F962A7A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8175" y="2683239"/>
            <a:ext cx="10515600" cy="3491220"/>
          </a:xfrm>
        </p:spPr>
        <p:txBody>
          <a:bodyPr>
            <a:normAutofit fontScale="92500" lnSpcReduction="10000"/>
          </a:bodyPr>
          <a:lstStyle/>
          <a:p>
            <a:pPr marL="514350" indent="-514350">
              <a:spcBef>
                <a:spcPts val="1200"/>
              </a:spcBef>
              <a:spcAft>
                <a:spcPts val="1200"/>
              </a:spcAft>
              <a:buAutoNum type="alphaUcPeriod"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Elimination of Business Tax Receipts (GF Revenue)</a:t>
            </a:r>
          </a:p>
          <a:p>
            <a:pPr marL="514350" indent="-514350">
              <a:spcBef>
                <a:spcPts val="1200"/>
              </a:spcBef>
              <a:spcAft>
                <a:spcPts val="1200"/>
              </a:spcAft>
              <a:buAutoNum type="alphaUcPeriod"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Restriction or elimination of Utility Transfers (GF Revenue)</a:t>
            </a:r>
          </a:p>
          <a:p>
            <a:pPr marL="514350" indent="-514350">
              <a:spcBef>
                <a:spcPts val="1200"/>
              </a:spcBef>
              <a:spcAft>
                <a:spcPts val="1200"/>
              </a:spcAft>
              <a:buAutoNum type="alphaUcPeriod"/>
            </a:pPr>
            <a:r>
              <a:rPr lang="en-US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Increasing Sovereign Immunity limits (GF Expenditure/Insurance)</a:t>
            </a:r>
          </a:p>
          <a:p>
            <a:pPr marL="971550" lvl="1" indent="-514350">
              <a:spcBef>
                <a:spcPts val="1200"/>
              </a:spcBef>
              <a:spcAft>
                <a:spcPts val="1200"/>
              </a:spcAft>
              <a:buAutoNum type="alphaUcPeriod"/>
            </a:pPr>
            <a:r>
              <a:rPr lang="en-US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Currently $200k/individual/event, $300k in aggregate/event</a:t>
            </a:r>
          </a:p>
          <a:p>
            <a:pPr marL="971550" lvl="1" indent="-514350">
              <a:spcBef>
                <a:spcPts val="1200"/>
              </a:spcBef>
              <a:spcAft>
                <a:spcPts val="1200"/>
              </a:spcAft>
              <a:buAutoNum type="alphaUcPeriod"/>
            </a:pPr>
            <a:r>
              <a:rPr lang="en-US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Senate Bill - $300k/individual/event, $450k in aggregate/event</a:t>
            </a:r>
          </a:p>
          <a:p>
            <a:pPr marL="971550" lvl="1" indent="-514350">
              <a:spcBef>
                <a:spcPts val="1200"/>
              </a:spcBef>
              <a:spcAft>
                <a:spcPts val="1200"/>
              </a:spcAft>
              <a:buAutoNum type="alphaUcPeriod"/>
            </a:pPr>
            <a:r>
              <a:rPr lang="en-US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House Bill - $500k/individual/event, $1M in aggregate/event</a:t>
            </a:r>
          </a:p>
        </p:txBody>
      </p:sp>
    </p:spTree>
    <p:extLst>
      <p:ext uri="{BB962C8B-B14F-4D97-AF65-F5344CB8AC3E}">
        <p14:creationId xmlns:p14="http://schemas.microsoft.com/office/powerpoint/2010/main" val="8717865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1395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9716098-2BDC-988C-497F-99CCD208C1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22FEDC0-46A8-2050-929F-4273D41EA461}"/>
              </a:ext>
            </a:extLst>
          </p:cNvPr>
          <p:cNvCxnSpPr>
            <a:cxnSpLocks/>
          </p:cNvCxnSpPr>
          <p:nvPr/>
        </p:nvCxnSpPr>
        <p:spPr>
          <a:xfrm>
            <a:off x="0" y="1679437"/>
            <a:ext cx="12192000" cy="0"/>
          </a:xfrm>
          <a:prstGeom prst="line">
            <a:avLst/>
          </a:prstGeom>
          <a:ln w="15875">
            <a:solidFill>
              <a:srgbClr val="7FD4B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1C3649C5-FD82-572D-51F3-F1558D60533E}"/>
              </a:ext>
            </a:extLst>
          </p:cNvPr>
          <p:cNvSpPr txBox="1"/>
          <p:nvPr/>
        </p:nvSpPr>
        <p:spPr>
          <a:xfrm>
            <a:off x="571500" y="676175"/>
            <a:ext cx="92898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How to Read Your Tax Bill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ECF9D03-F89F-246A-402A-F2E805E61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411FA6C2-7C0A-4D66-B75A-B26D400F2B1C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</a:t>
            </a:fld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C11A7D3C-D6EF-DB0C-D495-CCEDA84E9C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2005011"/>
            <a:ext cx="10515600" cy="4519611"/>
          </a:xfrm>
        </p:spPr>
        <p:txBody>
          <a:bodyPr>
            <a:normAutofit/>
          </a:bodyPr>
          <a:lstStyle/>
          <a:p>
            <a:pPr marL="514350" indent="-514350">
              <a:spcBef>
                <a:spcPts val="1200"/>
              </a:spcBef>
              <a:spcAft>
                <a:spcPts val="1200"/>
              </a:spcAft>
              <a:buAutoNum type="alphaUcPeriod"/>
            </a:pP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Let’s discuss what a “Homestead Property” is and qualifies for…</a:t>
            </a:r>
          </a:p>
          <a:p>
            <a:pPr marL="971550" lvl="1" indent="-514350">
              <a:spcBef>
                <a:spcPts val="1200"/>
              </a:spcBef>
              <a:spcAft>
                <a:spcPts val="1200"/>
              </a:spcAft>
              <a:buAutoNum type="alphaUcPeriod"/>
            </a:pP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Primary Residence – house, townhome, condo, etc.</a:t>
            </a:r>
          </a:p>
          <a:p>
            <a:pPr marL="971550" lvl="1" indent="-514350">
              <a:spcBef>
                <a:spcPts val="1200"/>
              </a:spcBef>
              <a:spcAft>
                <a:spcPts val="1200"/>
              </a:spcAft>
              <a:buAutoNum type="alphaUcPeriod"/>
            </a:pP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Does NOT include second homes, investment properties, commercial or industrial properties</a:t>
            </a:r>
          </a:p>
          <a:p>
            <a:pPr marL="971550" lvl="1" indent="-514350">
              <a:spcBef>
                <a:spcPts val="1200"/>
              </a:spcBef>
              <a:spcAft>
                <a:spcPts val="1200"/>
              </a:spcAft>
              <a:buAutoNum type="alphaUcPeriod"/>
            </a:pP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Qualifies for Homestead Exemptions and Save Our Homes (SOH) cap on annual assessment increases (3% or CPI, whichever is lower)</a:t>
            </a:r>
          </a:p>
        </p:txBody>
      </p:sp>
    </p:spTree>
    <p:extLst>
      <p:ext uri="{BB962C8B-B14F-4D97-AF65-F5344CB8AC3E}">
        <p14:creationId xmlns:p14="http://schemas.microsoft.com/office/powerpoint/2010/main" val="12830095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1395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D01F1C1-EBE1-4811-BDDA-4765D339618C}"/>
              </a:ext>
            </a:extLst>
          </p:cNvPr>
          <p:cNvCxnSpPr>
            <a:cxnSpLocks/>
          </p:cNvCxnSpPr>
          <p:nvPr/>
        </p:nvCxnSpPr>
        <p:spPr>
          <a:xfrm>
            <a:off x="0" y="1679437"/>
            <a:ext cx="12192000" cy="0"/>
          </a:xfrm>
          <a:prstGeom prst="line">
            <a:avLst/>
          </a:prstGeom>
          <a:ln w="15875">
            <a:solidFill>
              <a:srgbClr val="7FD4B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15341B73-AE23-4819-B623-38DBCACC1F1A}"/>
              </a:ext>
            </a:extLst>
          </p:cNvPr>
          <p:cNvSpPr txBox="1"/>
          <p:nvPr/>
        </p:nvSpPr>
        <p:spPr>
          <a:xfrm>
            <a:off x="571500" y="676175"/>
            <a:ext cx="100019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Current Homestead Tax Exemption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C9BDB0B-08C0-459C-9B51-0F89E48BB7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FA6C2-7C0A-4D66-B75A-B26D400F2B1C}" type="slidenum">
              <a:rPr lang="en-US" smtClean="0"/>
              <a:t>5</a:t>
            </a:fld>
            <a:endParaRPr lang="en-US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67A14E2E-10FF-4FE6-A680-92852551DD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2005011"/>
            <a:ext cx="10515600" cy="4519611"/>
          </a:xfrm>
        </p:spPr>
        <p:txBody>
          <a:bodyPr>
            <a:normAutofit lnSpcReduction="10000"/>
          </a:bodyPr>
          <a:lstStyle/>
          <a:p>
            <a:pPr marL="514350" indent="-514350">
              <a:spcBef>
                <a:spcPts val="1200"/>
              </a:spcBef>
              <a:spcAft>
                <a:spcPts val="1200"/>
              </a:spcAft>
              <a:buAutoNum type="alphaUcPeriod"/>
            </a:pP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Homestead Exemptions and SOH</a:t>
            </a:r>
          </a:p>
          <a:p>
            <a:pPr marL="971550" lvl="1" indent="-514350">
              <a:spcBef>
                <a:spcPts val="1200"/>
              </a:spcBef>
              <a:spcAft>
                <a:spcPts val="1200"/>
              </a:spcAft>
              <a:buAutoNum type="alphaUcPeriod"/>
            </a:pP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$25k of the first $50k of assessment</a:t>
            </a:r>
          </a:p>
          <a:p>
            <a:pPr marL="971550" lvl="1" indent="-514350">
              <a:spcBef>
                <a:spcPts val="1200"/>
              </a:spcBef>
              <a:spcAft>
                <a:spcPts val="1200"/>
              </a:spcAft>
              <a:buAutoNum type="alphaUcPeriod"/>
            </a:pP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$25K of an assessment between $50k - $75k</a:t>
            </a:r>
          </a:p>
          <a:p>
            <a:pPr marL="971550" lvl="1" indent="-514350">
              <a:spcBef>
                <a:spcPts val="1200"/>
              </a:spcBef>
              <a:spcAft>
                <a:spcPts val="1200"/>
              </a:spcAft>
              <a:buAutoNum type="alphaUcPeriod"/>
            </a:pP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assessed over $75k, property receives the $50k exemption</a:t>
            </a:r>
          </a:p>
          <a:p>
            <a:pPr marL="971550" lvl="1" indent="-514350">
              <a:spcBef>
                <a:spcPts val="1200"/>
              </a:spcBef>
              <a:spcAft>
                <a:spcPts val="1200"/>
              </a:spcAft>
              <a:buAutoNum type="alphaUcPeriod"/>
            </a:pP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Portability – homeowners can transfer up to $500k of their SOH benefit to a new home within three years </a:t>
            </a:r>
          </a:p>
          <a:p>
            <a:pPr marL="971550" lvl="1" indent="-514350">
              <a:spcBef>
                <a:spcPts val="1200"/>
              </a:spcBef>
              <a:spcAft>
                <a:spcPts val="1200"/>
              </a:spcAft>
              <a:buAutoNum type="alphaUcPeriod"/>
            </a:pP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Additional exemptions apply based on specific conditions</a:t>
            </a:r>
          </a:p>
        </p:txBody>
      </p:sp>
    </p:spTree>
    <p:extLst>
      <p:ext uri="{BB962C8B-B14F-4D97-AF65-F5344CB8AC3E}">
        <p14:creationId xmlns:p14="http://schemas.microsoft.com/office/powerpoint/2010/main" val="2029857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1395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78060AC-A938-C825-9126-E70652ABFC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D1CAAD9-B0EE-A3EC-C137-B104FBFD6A96}"/>
              </a:ext>
            </a:extLst>
          </p:cNvPr>
          <p:cNvCxnSpPr>
            <a:cxnSpLocks/>
          </p:cNvCxnSpPr>
          <p:nvPr/>
        </p:nvCxnSpPr>
        <p:spPr>
          <a:xfrm>
            <a:off x="0" y="1679437"/>
            <a:ext cx="12192000" cy="0"/>
          </a:xfrm>
          <a:prstGeom prst="line">
            <a:avLst/>
          </a:prstGeom>
          <a:ln w="15875">
            <a:solidFill>
              <a:srgbClr val="7FD4B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ADD5F2DC-CF3B-1878-48AC-0B480248F1D7}"/>
              </a:ext>
            </a:extLst>
          </p:cNvPr>
          <p:cNvSpPr txBox="1"/>
          <p:nvPr/>
        </p:nvSpPr>
        <p:spPr>
          <a:xfrm>
            <a:off x="571500" y="676175"/>
            <a:ext cx="92898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How to Read Your Tax Bill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351D8C3-6ADC-1492-DC1B-6AB9B972D7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411FA6C2-7C0A-4D66-B75A-B26D400F2B1C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6</a:t>
            </a:fld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A5422C67-9554-A1E0-9A20-150CD1B5B6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2005011"/>
            <a:ext cx="10515600" cy="4519611"/>
          </a:xfrm>
        </p:spPr>
        <p:txBody>
          <a:bodyPr>
            <a:normAutofit/>
          </a:bodyPr>
          <a:lstStyle/>
          <a:p>
            <a:pPr marL="514350" indent="-514350">
              <a:spcBef>
                <a:spcPts val="1200"/>
              </a:spcBef>
              <a:spcAft>
                <a:spcPts val="1200"/>
              </a:spcAft>
              <a:buAutoNum type="alphaUcPeriod"/>
            </a:pP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Calculating your Tax Bill</a:t>
            </a:r>
          </a:p>
          <a:p>
            <a:pPr marL="971550" lvl="1" indent="-514350">
              <a:spcBef>
                <a:spcPts val="1200"/>
              </a:spcBef>
              <a:spcAft>
                <a:spcPts val="1200"/>
              </a:spcAft>
              <a:buAutoNum type="alphaUcPeriod"/>
            </a:pP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Millage Rate – </a:t>
            </a:r>
          </a:p>
          <a:p>
            <a:pPr marL="1428750" lvl="2" indent="-514350">
              <a:spcBef>
                <a:spcPts val="1200"/>
              </a:spcBef>
              <a:spcAft>
                <a:spcPts val="1200"/>
              </a:spcAft>
              <a:buAutoNum type="alphaUcPeriod"/>
            </a:pP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amount per $1,000 of taxable value used by local governments to calculate property taxes.</a:t>
            </a:r>
          </a:p>
          <a:p>
            <a:pPr marL="1428750" lvl="2" indent="-514350">
              <a:spcBef>
                <a:spcPts val="1200"/>
              </a:spcBef>
              <a:spcAft>
                <a:spcPts val="1200"/>
              </a:spcAft>
              <a:buAutoNum type="alphaUcPeriod"/>
            </a:pP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Millage rates capped under State law at 10.0000 for municipalities</a:t>
            </a:r>
          </a:p>
          <a:p>
            <a:pPr marL="1428750" lvl="2" indent="-51435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AutoNum type="alphaUcPeriod"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School taxes are EXEMPT from Homestead and SOH exemption</a:t>
            </a:r>
          </a:p>
          <a:p>
            <a:pPr marL="971550" lvl="1" indent="-51435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AutoNum type="alphaUcPeriod"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SOH - annual assessment increases capped at 3% or CPI, whichever is lower</a:t>
            </a:r>
          </a:p>
        </p:txBody>
      </p:sp>
    </p:spTree>
    <p:extLst>
      <p:ext uri="{BB962C8B-B14F-4D97-AF65-F5344CB8AC3E}">
        <p14:creationId xmlns:p14="http://schemas.microsoft.com/office/powerpoint/2010/main" val="38200700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1395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D01F1C1-EBE1-4811-BDDA-4765D339618C}"/>
              </a:ext>
            </a:extLst>
          </p:cNvPr>
          <p:cNvCxnSpPr>
            <a:cxnSpLocks/>
          </p:cNvCxnSpPr>
          <p:nvPr/>
        </p:nvCxnSpPr>
        <p:spPr>
          <a:xfrm>
            <a:off x="0" y="1679437"/>
            <a:ext cx="12192000" cy="0"/>
          </a:xfrm>
          <a:prstGeom prst="line">
            <a:avLst/>
          </a:prstGeom>
          <a:ln w="15875">
            <a:solidFill>
              <a:srgbClr val="7FD4B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15341B73-AE23-4819-B623-38DBCACC1F1A}"/>
              </a:ext>
            </a:extLst>
          </p:cNvPr>
          <p:cNvSpPr txBox="1"/>
          <p:nvPr/>
        </p:nvSpPr>
        <p:spPr>
          <a:xfrm>
            <a:off x="571500" y="676175"/>
            <a:ext cx="92898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Current Year Millage Rate Comparison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CE04ED0-3435-43FA-9AE3-94CB8FE39C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FA6C2-7C0A-4D66-B75A-B26D400F2B1C}" type="slidenum">
              <a:rPr lang="en-US" smtClean="0"/>
              <a:t>7</a:t>
            </a:fld>
            <a:endParaRPr lang="en-US" dirty="0"/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00000000-0008-0000-01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56222229"/>
              </p:ext>
            </p:extLst>
          </p:nvPr>
        </p:nvGraphicFramePr>
        <p:xfrm>
          <a:off x="74951" y="1792923"/>
          <a:ext cx="11545550" cy="49285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4081447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1395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15AC20C-2E50-81F1-AF10-B2EEF6E4F6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D4DBB9E-1719-CBA3-1A41-C3337C83747E}"/>
              </a:ext>
            </a:extLst>
          </p:cNvPr>
          <p:cNvCxnSpPr>
            <a:cxnSpLocks/>
          </p:cNvCxnSpPr>
          <p:nvPr/>
        </p:nvCxnSpPr>
        <p:spPr>
          <a:xfrm>
            <a:off x="0" y="1679437"/>
            <a:ext cx="12192000" cy="0"/>
          </a:xfrm>
          <a:prstGeom prst="line">
            <a:avLst/>
          </a:prstGeom>
          <a:ln w="15875">
            <a:solidFill>
              <a:srgbClr val="7FD4B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B426E155-7696-E894-9158-5C061BF8ADBB}"/>
              </a:ext>
            </a:extLst>
          </p:cNvPr>
          <p:cNvSpPr txBox="1"/>
          <p:nvPr/>
        </p:nvSpPr>
        <p:spPr>
          <a:xfrm>
            <a:off x="571500" y="676175"/>
            <a:ext cx="92898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How to Read Your Tax Bill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04A4D13-1069-BD74-1AF8-62C2809E83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411FA6C2-7C0A-4D66-B75A-B26D400F2B1C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8</a:t>
            </a:fld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D9323F3F-581F-576A-B23C-7CB4EC328E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2005011"/>
            <a:ext cx="10515600" cy="4519611"/>
          </a:xfrm>
        </p:spPr>
        <p:txBody>
          <a:bodyPr>
            <a:normAutofit/>
          </a:bodyPr>
          <a:lstStyle/>
          <a:p>
            <a:pPr marL="514350" indent="-514350">
              <a:spcBef>
                <a:spcPts val="1200"/>
              </a:spcBef>
              <a:spcAft>
                <a:spcPts val="1200"/>
              </a:spcAft>
              <a:buAutoNum type="alphaUcPeriod"/>
            </a:pP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Your tax bill does NOT all to go your city!</a:t>
            </a:r>
          </a:p>
          <a:p>
            <a:pPr marL="514350" indent="-514350">
              <a:spcBef>
                <a:spcPts val="1200"/>
              </a:spcBef>
              <a:spcAft>
                <a:spcPts val="1200"/>
              </a:spcAft>
              <a:buAutoNum type="alphaUcPeriod"/>
            </a:pPr>
            <a:r>
              <a:rPr lang="en-US" sz="3200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Three primary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taxing authorities comprise your tax bill:</a:t>
            </a:r>
          </a:p>
          <a:p>
            <a:pPr marL="971550" lvl="1" indent="-514350">
              <a:spcBef>
                <a:spcPts val="1200"/>
              </a:spcBef>
              <a:spcAft>
                <a:spcPts val="1200"/>
              </a:spcAft>
              <a:buAutoNum type="alphaUcPeriod"/>
            </a:pP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Duval County / City of Jacksonville</a:t>
            </a:r>
          </a:p>
          <a:p>
            <a:pPr marL="971550" lvl="1" indent="-514350">
              <a:spcBef>
                <a:spcPts val="1200"/>
              </a:spcBef>
              <a:spcAft>
                <a:spcPts val="1200"/>
              </a:spcAft>
              <a:buAutoNum type="alphaUcPeriod"/>
            </a:pP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Duval County Public Schools</a:t>
            </a:r>
          </a:p>
          <a:p>
            <a:pPr marL="971550" lvl="1" indent="-514350">
              <a:spcBef>
                <a:spcPts val="1200"/>
              </a:spcBef>
              <a:spcAft>
                <a:spcPts val="1200"/>
              </a:spcAft>
              <a:buAutoNum type="alphaUcPeriod"/>
            </a:pP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Your City (the smallest of the three!)</a:t>
            </a:r>
          </a:p>
        </p:txBody>
      </p:sp>
    </p:spTree>
    <p:extLst>
      <p:ext uri="{BB962C8B-B14F-4D97-AF65-F5344CB8AC3E}">
        <p14:creationId xmlns:p14="http://schemas.microsoft.com/office/powerpoint/2010/main" val="39473000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1395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D01F1C1-EBE1-4811-BDDA-4765D339618C}"/>
              </a:ext>
            </a:extLst>
          </p:cNvPr>
          <p:cNvCxnSpPr>
            <a:cxnSpLocks/>
          </p:cNvCxnSpPr>
          <p:nvPr/>
        </p:nvCxnSpPr>
        <p:spPr>
          <a:xfrm>
            <a:off x="0" y="1679437"/>
            <a:ext cx="12192000" cy="0"/>
          </a:xfrm>
          <a:prstGeom prst="line">
            <a:avLst/>
          </a:prstGeom>
          <a:ln w="15875">
            <a:solidFill>
              <a:srgbClr val="7FD4B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15341B73-AE23-4819-B623-38DBCACC1F1A}"/>
              </a:ext>
            </a:extLst>
          </p:cNvPr>
          <p:cNvSpPr txBox="1"/>
          <p:nvPr/>
        </p:nvSpPr>
        <p:spPr>
          <a:xfrm>
            <a:off x="328999" y="322799"/>
            <a:ext cx="928980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kern="1200" dirty="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Atlantic Beach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Where Your Property Tax Dollars Go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932141574"/>
              </p:ext>
            </p:extLst>
          </p:nvPr>
        </p:nvGraphicFramePr>
        <p:xfrm>
          <a:off x="393294" y="1913259"/>
          <a:ext cx="4785535" cy="3703320"/>
        </p:xfrm>
        <a:graphic>
          <a:graphicData uri="http://schemas.openxmlformats.org/drawingml/2006/table">
            <a:tbl>
              <a:tblPr>
                <a:tableStyleId>{125E5076-3810-47DD-B79F-674D7AD40C01}</a:tableStyleId>
              </a:tblPr>
              <a:tblGrid>
                <a:gridCol w="2745322">
                  <a:extLst>
                    <a:ext uri="{9D8B030D-6E8A-4147-A177-3AD203B41FA5}">
                      <a16:colId xmlns:a16="http://schemas.microsoft.com/office/drawing/2014/main" val="3737311028"/>
                    </a:ext>
                  </a:extLst>
                </a:gridCol>
                <a:gridCol w="980303">
                  <a:extLst>
                    <a:ext uri="{9D8B030D-6E8A-4147-A177-3AD203B41FA5}">
                      <a16:colId xmlns:a16="http://schemas.microsoft.com/office/drawing/2014/main" val="1918982241"/>
                    </a:ext>
                  </a:extLst>
                </a:gridCol>
                <a:gridCol w="1059910">
                  <a:extLst>
                    <a:ext uri="{9D8B030D-6E8A-4147-A177-3AD203B41FA5}">
                      <a16:colId xmlns:a16="http://schemas.microsoft.com/office/drawing/2014/main" val="1638646065"/>
                    </a:ext>
                  </a:extLst>
                </a:gridCol>
              </a:tblGrid>
              <a:tr h="411480"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45397963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6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Millage</a:t>
                      </a:r>
                      <a:endParaRPr lang="en-US" sz="16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Property</a:t>
                      </a:r>
                      <a:endParaRPr lang="en-US" sz="16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10024245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6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Rate</a:t>
                      </a:r>
                      <a:endParaRPr lang="en-US" sz="16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Tax*</a:t>
                      </a:r>
                      <a:endParaRPr lang="en-US" sz="16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89468405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City of Atlantic Beach</a:t>
                      </a: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     2.7499 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$750  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78991523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Inland Navigation</a:t>
                      </a:r>
                      <a:endParaRPr lang="en-US" sz="16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effectLst/>
                          <a:latin typeface="Arial" panose="020B0604020202020204" pitchFamily="34" charset="0"/>
                        </a:rPr>
                        <a:t>     0.0270 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effectLst/>
                          <a:latin typeface="Arial" panose="020B0604020202020204" pitchFamily="34" charset="0"/>
                        </a:rPr>
                        <a:t>      $7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39649462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Duval County School Board</a:t>
                      </a:r>
                      <a:endParaRPr lang="en-US" sz="16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effectLst/>
                          <a:latin typeface="Arial" panose="020B0604020202020204" pitchFamily="34" charset="0"/>
                        </a:rPr>
                        <a:t>     6.3430 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effectLst/>
                          <a:latin typeface="Arial" panose="020B0604020202020204" pitchFamily="34" charset="0"/>
                        </a:rPr>
                        <a:t>$1,889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10387424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Water Management District</a:t>
                      </a:r>
                      <a:endParaRPr lang="en-US" sz="16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effectLst/>
                          <a:latin typeface="Arial" panose="020B0604020202020204" pitchFamily="34" charset="0"/>
                        </a:rPr>
                        <a:t>     0.1793 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effectLst/>
                          <a:latin typeface="Arial" panose="020B0604020202020204" pitchFamily="34" charset="0"/>
                        </a:rPr>
                        <a:t>     $49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46067745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City of Jacksonville</a:t>
                      </a:r>
                      <a:endParaRPr lang="en-US" sz="16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effectLst/>
                          <a:latin typeface="Arial" panose="020B0604020202020204" pitchFamily="34" charset="0"/>
                        </a:rPr>
                        <a:t>     7.9012 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effectLst/>
                          <a:latin typeface="Arial" panose="020B0604020202020204" pitchFamily="34" charset="0"/>
                        </a:rPr>
                        <a:t>$2,156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06882047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</a:t>
                      </a:r>
                      <a:endParaRPr lang="en-US" sz="1600" b="1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dirty="0">
                          <a:effectLst/>
                          <a:latin typeface="Arial" panose="020B0604020202020204" pitchFamily="34" charset="0"/>
                        </a:rPr>
                        <a:t>   17.2004 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effectLst/>
                          <a:latin typeface="Arial" panose="020B0604020202020204" pitchFamily="34" charset="0"/>
                        </a:rPr>
                        <a:t>$4,851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68359509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00399" y="6273591"/>
            <a:ext cx="76505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*Based on a median home assessed value of </a:t>
            </a:r>
            <a:r>
              <a:rPr kumimoji="0" lang="en-US" sz="1400" b="0" i="1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$322,820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with a homestead exemption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1" kern="1200" dirty="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Final adopted millage rates per DR-403</a:t>
            </a:r>
            <a:endParaRPr kumimoji="0" lang="en-US" sz="14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930ACCE-C00B-4CF6-95A2-5DB7AC5041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FA6C2-7C0A-4D66-B75A-B26D400F2B1C}" type="slidenum">
              <a:rPr lang="en-US" smtClean="0"/>
              <a:t>9</a:t>
            </a:fld>
            <a:endParaRPr lang="en-US" dirty="0"/>
          </a:p>
        </p:txBody>
      </p:sp>
      <p:graphicFrame>
        <p:nvGraphicFramePr>
          <p:cNvPr id="12" name="Content Placeholder 11">
            <a:extLst>
              <a:ext uri="{FF2B5EF4-FFF2-40B4-BE49-F238E27FC236}">
                <a16:creationId xmlns:a16="http://schemas.microsoft.com/office/drawing/2014/main" id="{F175E9DB-2466-4E76-8612-F47F2071F0C4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677362952"/>
              </p:ext>
            </p:extLst>
          </p:nvPr>
        </p:nvGraphicFramePr>
        <p:xfrm>
          <a:off x="5710335" y="1825625"/>
          <a:ext cx="5971592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3" name="Chart 12">
            <a:extLst>
              <a:ext uri="{FF2B5EF4-FFF2-40B4-BE49-F238E27FC236}">
                <a16:creationId xmlns:a16="http://schemas.microsoft.com/office/drawing/2014/main" id="{F175E9DB-2466-4E76-8612-F47F2071F0C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18297444"/>
              </p:ext>
            </p:extLst>
          </p:nvPr>
        </p:nvGraphicFramePr>
        <p:xfrm>
          <a:off x="5791199" y="1913259"/>
          <a:ext cx="6300402" cy="44098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274960845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11876</TotalTime>
  <Words>2057</Words>
  <Application>Microsoft Office PowerPoint</Application>
  <PresentationFormat>Widescreen</PresentationFormat>
  <Paragraphs>529</Paragraphs>
  <Slides>34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8" baseType="lpstr">
      <vt:lpstr>Calibri</vt:lpstr>
      <vt:lpstr>Arial</vt:lpstr>
      <vt:lpstr>Calibri Light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Molly Alleger</dc:creator>
  <cp:lastModifiedBy>Mike Staffopoulos</cp:lastModifiedBy>
  <cp:revision>653</cp:revision>
  <cp:lastPrinted>2026-02-04T14:53:06Z</cp:lastPrinted>
  <dcterms:modified xsi:type="dcterms:W3CDTF">2026-06-02T20:49:09Z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defa4170-0d19-0005-0004-bc88714345d2_Enabled">
    <vt:lpwstr>true</vt:lpwstr>
  </property>
  <property fmtid="{D5CDD505-2E9C-101B-9397-08002B2CF9AE}" pid="3" name="MSIP_Label_defa4170-0d19-0005-0004-bc88714345d2_SetDate">
    <vt:lpwstr>2024-07-23T19:06:42Z</vt:lpwstr>
  </property>
  <property fmtid="{D5CDD505-2E9C-101B-9397-08002B2CF9AE}" pid="4" name="MSIP_Label_defa4170-0d19-0005-0004-bc88714345d2_Method">
    <vt:lpwstr>Standard</vt:lpwstr>
  </property>
  <property fmtid="{D5CDD505-2E9C-101B-9397-08002B2CF9AE}" pid="5" name="MSIP_Label_defa4170-0d19-0005-0004-bc88714345d2_Name">
    <vt:lpwstr>defa4170-0d19-0005-0004-bc88714345d2</vt:lpwstr>
  </property>
  <property fmtid="{D5CDD505-2E9C-101B-9397-08002B2CF9AE}" pid="6" name="MSIP_Label_defa4170-0d19-0005-0004-bc88714345d2_SiteId">
    <vt:lpwstr>1460ce9d-5ddb-4817-9238-2a3aed364cfc</vt:lpwstr>
  </property>
  <property fmtid="{D5CDD505-2E9C-101B-9397-08002B2CF9AE}" pid="7" name="MSIP_Label_defa4170-0d19-0005-0004-bc88714345d2_ActionId">
    <vt:lpwstr>276405a4-a699-46c1-af61-5d6cca2f8473</vt:lpwstr>
  </property>
  <property fmtid="{D5CDD505-2E9C-101B-9397-08002B2CF9AE}" pid="8" name="MSIP_Label_defa4170-0d19-0005-0004-bc88714345d2_ContentBits">
    <vt:lpwstr>0</vt:lpwstr>
  </property>
</Properties>
</file>